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77" r:id="rId5"/>
    <p:sldMasterId id="2147483680" r:id="rId6"/>
    <p:sldMasterId id="2147483682" r:id="rId7"/>
    <p:sldMasterId id="2147483684" r:id="rId8"/>
    <p:sldMasterId id="2147483691" r:id="rId9"/>
    <p:sldMasterId id="2147483693" r:id="rId10"/>
  </p:sldMasterIdLst>
  <p:notesMasterIdLst>
    <p:notesMasterId r:id="rId29"/>
  </p:notesMasterIdLst>
  <p:handoutMasterIdLst>
    <p:handoutMasterId r:id="rId30"/>
  </p:handoutMasterIdLst>
  <p:sldIdLst>
    <p:sldId id="382" r:id="rId11"/>
    <p:sldId id="256" r:id="rId12"/>
    <p:sldId id="391" r:id="rId13"/>
    <p:sldId id="397" r:id="rId14"/>
    <p:sldId id="392" r:id="rId15"/>
    <p:sldId id="393" r:id="rId16"/>
    <p:sldId id="394" r:id="rId17"/>
    <p:sldId id="396" r:id="rId18"/>
    <p:sldId id="395" r:id="rId19"/>
    <p:sldId id="362" r:id="rId20"/>
    <p:sldId id="377" r:id="rId21"/>
    <p:sldId id="361" r:id="rId22"/>
    <p:sldId id="354" r:id="rId23"/>
    <p:sldId id="390" r:id="rId24"/>
    <p:sldId id="389" r:id="rId25"/>
    <p:sldId id="374" r:id="rId26"/>
    <p:sldId id="388" r:id="rId27"/>
    <p:sldId id="383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2B70B1-503A-459E-B8B3-A890E5017BCE}">
          <p14:sldIdLst>
            <p14:sldId id="382"/>
            <p14:sldId id="256"/>
            <p14:sldId id="391"/>
            <p14:sldId id="397"/>
            <p14:sldId id="392"/>
            <p14:sldId id="393"/>
            <p14:sldId id="394"/>
            <p14:sldId id="396"/>
            <p14:sldId id="395"/>
            <p14:sldId id="362"/>
            <p14:sldId id="377"/>
            <p14:sldId id="361"/>
            <p14:sldId id="354"/>
            <p14:sldId id="390"/>
            <p14:sldId id="389"/>
            <p14:sldId id="374"/>
            <p14:sldId id="388"/>
            <p14:sldId id="3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8"/>
    <a:srgbClr val="F8F8B6"/>
    <a:srgbClr val="DFF9CB"/>
    <a:srgbClr val="111D91"/>
    <a:srgbClr val="28465E"/>
    <a:srgbClr val="A1F9EA"/>
    <a:srgbClr val="14987F"/>
    <a:srgbClr val="2C4E6A"/>
    <a:srgbClr val="EAFB81"/>
    <a:srgbClr val="FFB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79323" autoAdjust="0"/>
  </p:normalViewPr>
  <p:slideViewPr>
    <p:cSldViewPr>
      <p:cViewPr varScale="1">
        <p:scale>
          <a:sx n="119" d="100"/>
          <a:sy n="119" d="100"/>
        </p:scale>
        <p:origin x="-672" y="-104"/>
      </p:cViewPr>
      <p:guideLst>
        <p:guide orient="horz" pos="15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809EE-7324-4B9B-8851-64444EF3CDF0}" type="doc">
      <dgm:prSet loTypeId="urn:microsoft.com/office/officeart/2005/8/layout/radial6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A9AC9-80C2-455C-AF8C-6089BE67E80B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Самоорганизация и регулирование</a:t>
          </a:r>
          <a:endParaRPr lang="ru-RU" dirty="0">
            <a:latin typeface="Verdana" pitchFamily="34" charset="0"/>
          </a:endParaRPr>
        </a:p>
      </dgm:t>
    </dgm:pt>
    <dgm:pt modelId="{393E52BD-3FC6-4AB4-B337-92CEC94CBFA8}" type="parTrans" cxnId="{EC1092C0-C742-45CA-8FB0-92F4733DB79F}">
      <dgm:prSet/>
      <dgm:spPr/>
      <dgm:t>
        <a:bodyPr/>
        <a:lstStyle/>
        <a:p>
          <a:endParaRPr lang="ru-RU"/>
        </a:p>
      </dgm:t>
    </dgm:pt>
    <dgm:pt modelId="{633255B9-60F2-48A9-A2D8-7AFE95DC4CE6}" type="sibTrans" cxnId="{EC1092C0-C742-45CA-8FB0-92F4733DB79F}">
      <dgm:prSet/>
      <dgm:spPr/>
      <dgm:t>
        <a:bodyPr/>
        <a:lstStyle/>
        <a:p>
          <a:endParaRPr lang="ru-RU"/>
        </a:p>
      </dgm:t>
    </dgm:pt>
    <dgm:pt modelId="{AB18F1A0-D1D1-4E7F-9870-789122EFA0E8}">
      <dgm:prSet phldrT="[Текст]" custT="1"/>
      <dgm:spPr/>
      <dgm:t>
        <a:bodyPr/>
        <a:lstStyle/>
        <a:p>
          <a:r>
            <a:rPr lang="ru-RU" sz="1050" dirty="0" smtClean="0">
              <a:latin typeface="Verdana" pitchFamily="34" charset="0"/>
            </a:rPr>
            <a:t>Необходимая устойчивость</a:t>
          </a:r>
          <a:endParaRPr lang="ru-RU" sz="1050" dirty="0">
            <a:latin typeface="Verdana" pitchFamily="34" charset="0"/>
          </a:endParaRPr>
        </a:p>
      </dgm:t>
    </dgm:pt>
    <dgm:pt modelId="{2A66ED1A-F5E7-4F33-9629-EFE87539B22E}" type="parTrans" cxnId="{89C8B189-BB1C-41A5-B1AC-C0E8AD5C1F58}">
      <dgm:prSet/>
      <dgm:spPr/>
      <dgm:t>
        <a:bodyPr/>
        <a:lstStyle/>
        <a:p>
          <a:endParaRPr lang="ru-RU"/>
        </a:p>
      </dgm:t>
    </dgm:pt>
    <dgm:pt modelId="{508D8C26-1E5E-412A-8F19-7911853EA0DB}" type="sibTrans" cxnId="{89C8B189-BB1C-41A5-B1AC-C0E8AD5C1F58}">
      <dgm:prSet/>
      <dgm:spPr/>
      <dgm:t>
        <a:bodyPr/>
        <a:lstStyle/>
        <a:p>
          <a:endParaRPr lang="ru-RU"/>
        </a:p>
      </dgm:t>
    </dgm:pt>
    <dgm:pt modelId="{0904EF1E-882E-4785-8324-BC2C54CBFD8F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Более эффективная совместимость и интеграция</a:t>
          </a:r>
          <a:endParaRPr lang="ru-RU" sz="1400" dirty="0">
            <a:latin typeface="Verdana" pitchFamily="34" charset="0"/>
          </a:endParaRPr>
        </a:p>
      </dgm:t>
    </dgm:pt>
    <dgm:pt modelId="{34D711BB-E336-4382-A23F-E8CAB6D89C4C}" type="parTrans" cxnId="{12A63ADC-CAD4-4446-B1EA-C547FF524AC3}">
      <dgm:prSet/>
      <dgm:spPr/>
      <dgm:t>
        <a:bodyPr/>
        <a:lstStyle/>
        <a:p>
          <a:endParaRPr lang="ru-RU"/>
        </a:p>
      </dgm:t>
    </dgm:pt>
    <dgm:pt modelId="{2C00B385-C49F-4F68-827F-CD7AA6D2B154}" type="sibTrans" cxnId="{12A63ADC-CAD4-4446-B1EA-C547FF524AC3}">
      <dgm:prSet/>
      <dgm:spPr/>
      <dgm:t>
        <a:bodyPr/>
        <a:lstStyle/>
        <a:p>
          <a:endParaRPr lang="ru-RU"/>
        </a:p>
      </dgm:t>
    </dgm:pt>
    <dgm:pt modelId="{0CAC601D-DB15-410E-8A18-9B0252DC96E2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</a:rPr>
            <a:t>Доступ к разнообразным источникам</a:t>
          </a:r>
          <a:endParaRPr lang="ru-RU" sz="1200" dirty="0">
            <a:latin typeface="Verdana" pitchFamily="34" charset="0"/>
          </a:endParaRPr>
        </a:p>
      </dgm:t>
    </dgm:pt>
    <dgm:pt modelId="{06D85473-7AC9-4042-9C4B-7AC9A407D948}" type="parTrans" cxnId="{B693969F-924E-4736-A98D-08AA18A4292E}">
      <dgm:prSet/>
      <dgm:spPr/>
      <dgm:t>
        <a:bodyPr/>
        <a:lstStyle/>
        <a:p>
          <a:endParaRPr lang="ru-RU"/>
        </a:p>
      </dgm:t>
    </dgm:pt>
    <dgm:pt modelId="{B1AC2F37-46CB-4F91-A125-315D1F05305B}" type="sibTrans" cxnId="{B693969F-924E-4736-A98D-08AA18A4292E}">
      <dgm:prSet/>
      <dgm:spPr/>
      <dgm:t>
        <a:bodyPr/>
        <a:lstStyle/>
        <a:p>
          <a:endParaRPr lang="ru-RU"/>
        </a:p>
      </dgm:t>
    </dgm:pt>
    <dgm:pt modelId="{A4807B09-C999-464B-AAB1-00B6434703CF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Адаптивность и реконфигурация</a:t>
          </a:r>
          <a:endParaRPr lang="ru-RU" sz="1400" dirty="0">
            <a:latin typeface="Verdana" pitchFamily="34" charset="0"/>
          </a:endParaRPr>
        </a:p>
      </dgm:t>
    </dgm:pt>
    <dgm:pt modelId="{586D4AC8-4341-40F4-A5FF-FE7E905C0E2F}" type="parTrans" cxnId="{226A9123-E186-43C3-ADD2-A01971BE56BF}">
      <dgm:prSet/>
      <dgm:spPr/>
      <dgm:t>
        <a:bodyPr/>
        <a:lstStyle/>
        <a:p>
          <a:endParaRPr lang="ru-RU"/>
        </a:p>
      </dgm:t>
    </dgm:pt>
    <dgm:pt modelId="{E45BBA69-C1EE-4FCC-BB2D-490B802F7366}" type="sibTrans" cxnId="{226A9123-E186-43C3-ADD2-A01971BE56BF}">
      <dgm:prSet/>
      <dgm:spPr/>
      <dgm:t>
        <a:bodyPr/>
        <a:lstStyle/>
        <a:p>
          <a:endParaRPr lang="ru-RU"/>
        </a:p>
      </dgm:t>
    </dgm:pt>
    <dgm:pt modelId="{9E80E3A5-0EF2-4EEC-9F3C-73F8CCAA012C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Возможность развития</a:t>
          </a:r>
          <a:endParaRPr lang="ru-RU" sz="1400" dirty="0">
            <a:latin typeface="Verdana" pitchFamily="34" charset="0"/>
          </a:endParaRPr>
        </a:p>
      </dgm:t>
    </dgm:pt>
    <dgm:pt modelId="{703BAC10-8ADE-4446-9DCE-F8117FCB09DF}" type="parTrans" cxnId="{12AFBA17-E177-4433-A37C-CECB9696C36A}">
      <dgm:prSet/>
      <dgm:spPr/>
      <dgm:t>
        <a:bodyPr/>
        <a:lstStyle/>
        <a:p>
          <a:endParaRPr lang="ru-RU"/>
        </a:p>
      </dgm:t>
    </dgm:pt>
    <dgm:pt modelId="{DC48E8BF-BDBA-4EAD-AAD7-A6C5D56B2547}" type="sibTrans" cxnId="{12AFBA17-E177-4433-A37C-CECB9696C36A}">
      <dgm:prSet/>
      <dgm:spPr/>
      <dgm:t>
        <a:bodyPr/>
        <a:lstStyle/>
        <a:p>
          <a:endParaRPr lang="ru-RU"/>
        </a:p>
      </dgm:t>
    </dgm:pt>
    <dgm:pt modelId="{1811F596-B2B9-4355-899B-CA71DF3C870E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Гибкость и легкость изменения</a:t>
          </a:r>
          <a:endParaRPr lang="ru-RU" sz="1400" dirty="0">
            <a:latin typeface="Verdana" pitchFamily="34" charset="0"/>
          </a:endParaRPr>
        </a:p>
      </dgm:t>
    </dgm:pt>
    <dgm:pt modelId="{6DA25DE8-87E9-4A14-B8A9-531EF5D1CDA2}" type="parTrans" cxnId="{4B772C93-58F7-4619-9288-669D7873D11E}">
      <dgm:prSet/>
      <dgm:spPr/>
      <dgm:t>
        <a:bodyPr/>
        <a:lstStyle/>
        <a:p>
          <a:endParaRPr lang="ru-RU"/>
        </a:p>
      </dgm:t>
    </dgm:pt>
    <dgm:pt modelId="{904185D5-05EF-4994-8C45-E0C5D47E20E0}" type="sibTrans" cxnId="{4B772C93-58F7-4619-9288-669D7873D11E}">
      <dgm:prSet/>
      <dgm:spPr/>
      <dgm:t>
        <a:bodyPr/>
        <a:lstStyle/>
        <a:p>
          <a:endParaRPr lang="ru-RU"/>
        </a:p>
      </dgm:t>
    </dgm:pt>
    <dgm:pt modelId="{855724BE-FF98-4015-AFDB-1C4A87C63550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Эффективное  управление технологиями</a:t>
          </a:r>
          <a:endParaRPr lang="ru-RU" sz="1400" dirty="0">
            <a:latin typeface="Verdana" pitchFamily="34" charset="0"/>
          </a:endParaRPr>
        </a:p>
      </dgm:t>
    </dgm:pt>
    <dgm:pt modelId="{E5486801-A619-43B0-B92E-4E8E3564672A}" type="parTrans" cxnId="{25215E73-9555-49C0-B0B7-979A1F9E0990}">
      <dgm:prSet/>
      <dgm:spPr/>
      <dgm:t>
        <a:bodyPr/>
        <a:lstStyle/>
        <a:p>
          <a:endParaRPr lang="ru-RU"/>
        </a:p>
      </dgm:t>
    </dgm:pt>
    <dgm:pt modelId="{B481ACDB-3E6E-4FFD-B78C-1CB65345B426}" type="sibTrans" cxnId="{25215E73-9555-49C0-B0B7-979A1F9E0990}">
      <dgm:prSet/>
      <dgm:spPr/>
      <dgm:t>
        <a:bodyPr/>
        <a:lstStyle/>
        <a:p>
          <a:endParaRPr lang="ru-RU"/>
        </a:p>
      </dgm:t>
    </dgm:pt>
    <dgm:pt modelId="{E5F54B21-AE2A-484C-B4A6-09CAFBF80163}">
      <dgm:prSet phldrT="[Текст]" custT="1"/>
      <dgm:spPr/>
      <dgm:t>
        <a:bodyPr/>
        <a:lstStyle/>
        <a:p>
          <a:r>
            <a:rPr lang="ru-RU" sz="1400" dirty="0" smtClean="0">
              <a:latin typeface="Verdana" pitchFamily="34" charset="0"/>
            </a:rPr>
            <a:t>Ускоренная разработка</a:t>
          </a:r>
          <a:endParaRPr lang="ru-RU" sz="1400" dirty="0">
            <a:latin typeface="Verdana" pitchFamily="34" charset="0"/>
          </a:endParaRPr>
        </a:p>
      </dgm:t>
    </dgm:pt>
    <dgm:pt modelId="{7CAE9341-2EFE-49D4-9C13-D9806E58D58D}" type="parTrans" cxnId="{EB0A4A09-26B8-496D-95BD-74621E539D32}">
      <dgm:prSet/>
      <dgm:spPr/>
      <dgm:t>
        <a:bodyPr/>
        <a:lstStyle/>
        <a:p>
          <a:endParaRPr lang="ru-RU"/>
        </a:p>
      </dgm:t>
    </dgm:pt>
    <dgm:pt modelId="{892915A4-8FFF-4B63-91C9-1A4FA1B2994A}" type="sibTrans" cxnId="{EB0A4A09-26B8-496D-95BD-74621E539D32}">
      <dgm:prSet/>
      <dgm:spPr/>
      <dgm:t>
        <a:bodyPr/>
        <a:lstStyle/>
        <a:p>
          <a:endParaRPr lang="ru-RU"/>
        </a:p>
      </dgm:t>
    </dgm:pt>
    <dgm:pt modelId="{63A00CAD-C61A-4A67-993A-B0366F0C166E}" type="pres">
      <dgm:prSet presAssocID="{09F809EE-7324-4B9B-8851-64444EF3CD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D7347-CCF1-4E64-B488-D27361DEC1D3}" type="pres">
      <dgm:prSet presAssocID="{A1BA9AC9-80C2-455C-AF8C-6089BE67E80B}" presName="centerShape" presStyleLbl="node0" presStyleIdx="0" presStyleCnt="1" custScaleX="138154" custScaleY="121456" custLinFactNeighborX="-287" custLinFactNeighborY="-1149"/>
      <dgm:spPr/>
      <dgm:t>
        <a:bodyPr/>
        <a:lstStyle/>
        <a:p>
          <a:endParaRPr lang="ru-RU"/>
        </a:p>
      </dgm:t>
    </dgm:pt>
    <dgm:pt modelId="{F7BD63E5-4FC0-4BBE-B6BE-2893D5E7250A}" type="pres">
      <dgm:prSet presAssocID="{AB18F1A0-D1D1-4E7F-9870-789122EFA0E8}" presName="node" presStyleLbl="node1" presStyleIdx="0" presStyleCnt="8" custScaleX="156354" custScaleY="126091" custRadScaleRad="100067" custRadScaleInc="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E00FE-EE7B-4CE3-9E66-2EA423D447A2}" type="pres">
      <dgm:prSet presAssocID="{AB18F1A0-D1D1-4E7F-9870-789122EFA0E8}" presName="dummy" presStyleCnt="0"/>
      <dgm:spPr/>
    </dgm:pt>
    <dgm:pt modelId="{3E73EB4E-E108-4878-91C1-679BBB08E748}" type="pres">
      <dgm:prSet presAssocID="{508D8C26-1E5E-412A-8F19-7911853EA0D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B7E3BF0-6752-4142-8CAA-30F507DD3FF1}" type="pres">
      <dgm:prSet presAssocID="{9E80E3A5-0EF2-4EEC-9F3C-73F8CCAA012C}" presName="node" presStyleLbl="node1" presStyleIdx="1" presStyleCnt="8" custScaleX="190580" custScaleY="126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B5580-DC7F-4A69-AB68-FFABDFA2974D}" type="pres">
      <dgm:prSet presAssocID="{9E80E3A5-0EF2-4EEC-9F3C-73F8CCAA012C}" presName="dummy" presStyleCnt="0"/>
      <dgm:spPr/>
    </dgm:pt>
    <dgm:pt modelId="{2F30021D-D94F-4250-86A2-0D0289C4B018}" type="pres">
      <dgm:prSet presAssocID="{DC48E8BF-BDBA-4EAD-AAD7-A6C5D56B254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AEDF2E0-D1E7-4346-87D2-59F576C95C92}" type="pres">
      <dgm:prSet presAssocID="{1811F596-B2B9-4355-899B-CA71DF3C870E}" presName="node" presStyleLbl="node1" presStyleIdx="2" presStyleCnt="8" custScaleX="178535" custScaleY="146419" custRadScaleRad="94904" custRadScaleInc="-2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95D2-E07E-4944-9E9F-6DA08D24E8A7}" type="pres">
      <dgm:prSet presAssocID="{1811F596-B2B9-4355-899B-CA71DF3C870E}" presName="dummy" presStyleCnt="0"/>
      <dgm:spPr/>
    </dgm:pt>
    <dgm:pt modelId="{B72E2397-9B10-4712-A86B-42ADFADF5BDF}" type="pres">
      <dgm:prSet presAssocID="{904185D5-05EF-4994-8C45-E0C5D47E20E0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41D2E77-0513-4A1F-ABD9-561D48D9770A}" type="pres">
      <dgm:prSet presAssocID="{855724BE-FF98-4015-AFDB-1C4A87C63550}" presName="node" presStyleLbl="node1" presStyleIdx="3" presStyleCnt="8" custScaleX="204125" custScaleY="126091" custRadScaleRad="91171" custRadScaleInc="-3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9580F-F26E-419F-BB43-F55026BFC0AC}" type="pres">
      <dgm:prSet presAssocID="{855724BE-FF98-4015-AFDB-1C4A87C63550}" presName="dummy" presStyleCnt="0"/>
      <dgm:spPr/>
    </dgm:pt>
    <dgm:pt modelId="{46FA67AB-DCFB-40CE-8791-C8F461ED80FF}" type="pres">
      <dgm:prSet presAssocID="{B481ACDB-3E6E-4FFD-B78C-1CB65345B42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80A7E343-F30F-47CF-BCDE-C00925C2A822}" type="pres">
      <dgm:prSet presAssocID="{E5F54B21-AE2A-484C-B4A6-09CAFBF80163}" presName="node" presStyleLbl="node1" presStyleIdx="4" presStyleCnt="8" custScaleX="170497" custScaleY="126091" custRadScaleRad="97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EEF4B-A6BB-473C-89E3-43C98982D543}" type="pres">
      <dgm:prSet presAssocID="{E5F54B21-AE2A-484C-B4A6-09CAFBF80163}" presName="dummy" presStyleCnt="0"/>
      <dgm:spPr/>
    </dgm:pt>
    <dgm:pt modelId="{79422524-2AC2-43B5-9468-81693D5179BD}" type="pres">
      <dgm:prSet presAssocID="{892915A4-8FFF-4B63-91C9-1A4FA1B2994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2A5AC3D1-0915-46F8-A41F-232BED8C46DA}" type="pres">
      <dgm:prSet presAssocID="{0904EF1E-882E-4785-8324-BC2C54CBFD8F}" presName="node" presStyleLbl="node1" presStyleIdx="5" presStyleCnt="8" custScaleX="204125" custScaleY="126091" custRadScaleRad="91171" custRadScaleInc="39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C6CAB-A96D-4329-AA1F-6FE25FD905D5}" type="pres">
      <dgm:prSet presAssocID="{0904EF1E-882E-4785-8324-BC2C54CBFD8F}" presName="dummy" presStyleCnt="0"/>
      <dgm:spPr/>
    </dgm:pt>
    <dgm:pt modelId="{E573B04F-A2F9-4C05-917E-A2D7095B5387}" type="pres">
      <dgm:prSet presAssocID="{2C00B385-C49F-4F68-827F-CD7AA6D2B15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FCF784B-C58A-4114-B06F-1EE5C91DA7C7}" type="pres">
      <dgm:prSet presAssocID="{0CAC601D-DB15-410E-8A18-9B0252DC96E2}" presName="node" presStyleLbl="node1" presStyleIdx="6" presStyleCnt="8" custScaleX="175967" custScaleY="154296" custRadScaleRad="100216" custRadScaleInc="2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4F0F-74BF-4114-9A77-CE3DB4912E73}" type="pres">
      <dgm:prSet presAssocID="{0CAC601D-DB15-410E-8A18-9B0252DC96E2}" presName="dummy" presStyleCnt="0"/>
      <dgm:spPr/>
    </dgm:pt>
    <dgm:pt modelId="{BF690295-01E9-41DE-87BF-6E6F8000548D}" type="pres">
      <dgm:prSet presAssocID="{B1AC2F37-46CB-4F91-A125-315D1F05305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20CCF78-51C8-43FE-832D-1566F8ECB5F7}" type="pres">
      <dgm:prSet presAssocID="{A4807B09-C999-464B-AAB1-00B6434703CF}" presName="node" presStyleLbl="node1" presStyleIdx="7" presStyleCnt="8" custScaleX="190605" custScaleY="126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A71FE-52BD-430E-8C91-21F39B443687}" type="pres">
      <dgm:prSet presAssocID="{A4807B09-C999-464B-AAB1-00B6434703CF}" presName="dummy" presStyleCnt="0"/>
      <dgm:spPr/>
    </dgm:pt>
    <dgm:pt modelId="{0C3C172A-7552-407C-AB32-6A9749675090}" type="pres">
      <dgm:prSet presAssocID="{E45BBA69-C1EE-4FCC-BB2D-490B802F7366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4B772C93-58F7-4619-9288-669D7873D11E}" srcId="{A1BA9AC9-80C2-455C-AF8C-6089BE67E80B}" destId="{1811F596-B2B9-4355-899B-CA71DF3C870E}" srcOrd="2" destOrd="0" parTransId="{6DA25DE8-87E9-4A14-B8A9-531EF5D1CDA2}" sibTransId="{904185D5-05EF-4994-8C45-E0C5D47E20E0}"/>
    <dgm:cxn modelId="{B4514918-E890-3A46-BCFF-38C31E58CBB8}" type="presOf" srcId="{0CAC601D-DB15-410E-8A18-9B0252DC96E2}" destId="{EFCF784B-C58A-4114-B06F-1EE5C91DA7C7}" srcOrd="0" destOrd="0" presId="urn:microsoft.com/office/officeart/2005/8/layout/radial6"/>
    <dgm:cxn modelId="{2829CD22-25D4-1641-BC5D-4CB24D44DA12}" type="presOf" srcId="{855724BE-FF98-4015-AFDB-1C4A87C63550}" destId="{E41D2E77-0513-4A1F-ABD9-561D48D9770A}" srcOrd="0" destOrd="0" presId="urn:microsoft.com/office/officeart/2005/8/layout/radial6"/>
    <dgm:cxn modelId="{FAC50876-E01C-3A46-9B25-15EF89CBD7D7}" type="presOf" srcId="{E45BBA69-C1EE-4FCC-BB2D-490B802F7366}" destId="{0C3C172A-7552-407C-AB32-6A9749675090}" srcOrd="0" destOrd="0" presId="urn:microsoft.com/office/officeart/2005/8/layout/radial6"/>
    <dgm:cxn modelId="{12AFBA17-E177-4433-A37C-CECB9696C36A}" srcId="{A1BA9AC9-80C2-455C-AF8C-6089BE67E80B}" destId="{9E80E3A5-0EF2-4EEC-9F3C-73F8CCAA012C}" srcOrd="1" destOrd="0" parTransId="{703BAC10-8ADE-4446-9DCE-F8117FCB09DF}" sibTransId="{DC48E8BF-BDBA-4EAD-AAD7-A6C5D56B2547}"/>
    <dgm:cxn modelId="{CC03EDC5-89AD-5143-AFA8-91A216AA8945}" type="presOf" srcId="{A4807B09-C999-464B-AAB1-00B6434703CF}" destId="{A20CCF78-51C8-43FE-832D-1566F8ECB5F7}" srcOrd="0" destOrd="0" presId="urn:microsoft.com/office/officeart/2005/8/layout/radial6"/>
    <dgm:cxn modelId="{D919EA4E-6988-AE4B-89A0-41A9AAE5388F}" type="presOf" srcId="{2C00B385-C49F-4F68-827F-CD7AA6D2B154}" destId="{E573B04F-A2F9-4C05-917E-A2D7095B5387}" srcOrd="0" destOrd="0" presId="urn:microsoft.com/office/officeart/2005/8/layout/radial6"/>
    <dgm:cxn modelId="{25215E73-9555-49C0-B0B7-979A1F9E0990}" srcId="{A1BA9AC9-80C2-455C-AF8C-6089BE67E80B}" destId="{855724BE-FF98-4015-AFDB-1C4A87C63550}" srcOrd="3" destOrd="0" parTransId="{E5486801-A619-43B0-B92E-4E8E3564672A}" sibTransId="{B481ACDB-3E6E-4FFD-B78C-1CB65345B426}"/>
    <dgm:cxn modelId="{C24ECA9C-857F-4841-865D-48C5DE5D27C3}" type="presOf" srcId="{AB18F1A0-D1D1-4E7F-9870-789122EFA0E8}" destId="{F7BD63E5-4FC0-4BBE-B6BE-2893D5E7250A}" srcOrd="0" destOrd="0" presId="urn:microsoft.com/office/officeart/2005/8/layout/radial6"/>
    <dgm:cxn modelId="{EB0A4A09-26B8-496D-95BD-74621E539D32}" srcId="{A1BA9AC9-80C2-455C-AF8C-6089BE67E80B}" destId="{E5F54B21-AE2A-484C-B4A6-09CAFBF80163}" srcOrd="4" destOrd="0" parTransId="{7CAE9341-2EFE-49D4-9C13-D9806E58D58D}" sibTransId="{892915A4-8FFF-4B63-91C9-1A4FA1B2994A}"/>
    <dgm:cxn modelId="{3B434996-56D0-424A-A65C-EDC1C3A3480F}" type="presOf" srcId="{E5F54B21-AE2A-484C-B4A6-09CAFBF80163}" destId="{80A7E343-F30F-47CF-BCDE-C00925C2A822}" srcOrd="0" destOrd="0" presId="urn:microsoft.com/office/officeart/2005/8/layout/radial6"/>
    <dgm:cxn modelId="{D2FCA2DA-6E70-7544-82D0-5EB55E305112}" type="presOf" srcId="{892915A4-8FFF-4B63-91C9-1A4FA1B2994A}" destId="{79422524-2AC2-43B5-9468-81693D5179BD}" srcOrd="0" destOrd="0" presId="urn:microsoft.com/office/officeart/2005/8/layout/radial6"/>
    <dgm:cxn modelId="{BEEE17E6-B301-B948-A152-581F57590F77}" type="presOf" srcId="{DC48E8BF-BDBA-4EAD-AAD7-A6C5D56B2547}" destId="{2F30021D-D94F-4250-86A2-0D0289C4B018}" srcOrd="0" destOrd="0" presId="urn:microsoft.com/office/officeart/2005/8/layout/radial6"/>
    <dgm:cxn modelId="{89C8B189-BB1C-41A5-B1AC-C0E8AD5C1F58}" srcId="{A1BA9AC9-80C2-455C-AF8C-6089BE67E80B}" destId="{AB18F1A0-D1D1-4E7F-9870-789122EFA0E8}" srcOrd="0" destOrd="0" parTransId="{2A66ED1A-F5E7-4F33-9629-EFE87539B22E}" sibTransId="{508D8C26-1E5E-412A-8F19-7911853EA0DB}"/>
    <dgm:cxn modelId="{D7BF20F4-674A-1145-AC9C-0EB3AB612066}" type="presOf" srcId="{A1BA9AC9-80C2-455C-AF8C-6089BE67E80B}" destId="{5B8D7347-CCF1-4E64-B488-D27361DEC1D3}" srcOrd="0" destOrd="0" presId="urn:microsoft.com/office/officeart/2005/8/layout/radial6"/>
    <dgm:cxn modelId="{2FADB9C7-1E89-524C-AB32-FD19244DEDE0}" type="presOf" srcId="{0904EF1E-882E-4785-8324-BC2C54CBFD8F}" destId="{2A5AC3D1-0915-46F8-A41F-232BED8C46DA}" srcOrd="0" destOrd="0" presId="urn:microsoft.com/office/officeart/2005/8/layout/radial6"/>
    <dgm:cxn modelId="{226A9123-E186-43C3-ADD2-A01971BE56BF}" srcId="{A1BA9AC9-80C2-455C-AF8C-6089BE67E80B}" destId="{A4807B09-C999-464B-AAB1-00B6434703CF}" srcOrd="7" destOrd="0" parTransId="{586D4AC8-4341-40F4-A5FF-FE7E905C0E2F}" sibTransId="{E45BBA69-C1EE-4FCC-BB2D-490B802F7366}"/>
    <dgm:cxn modelId="{EC1092C0-C742-45CA-8FB0-92F4733DB79F}" srcId="{09F809EE-7324-4B9B-8851-64444EF3CDF0}" destId="{A1BA9AC9-80C2-455C-AF8C-6089BE67E80B}" srcOrd="0" destOrd="0" parTransId="{393E52BD-3FC6-4AB4-B337-92CEC94CBFA8}" sibTransId="{633255B9-60F2-48A9-A2D8-7AFE95DC4CE6}"/>
    <dgm:cxn modelId="{5E5C1C8C-979D-A340-8792-DB03BFDFAC5A}" type="presOf" srcId="{1811F596-B2B9-4355-899B-CA71DF3C870E}" destId="{6AEDF2E0-D1E7-4346-87D2-59F576C95C92}" srcOrd="0" destOrd="0" presId="urn:microsoft.com/office/officeart/2005/8/layout/radial6"/>
    <dgm:cxn modelId="{76EEBABC-F946-1F40-9357-41B678D4A91A}" type="presOf" srcId="{B1AC2F37-46CB-4F91-A125-315D1F05305B}" destId="{BF690295-01E9-41DE-87BF-6E6F8000548D}" srcOrd="0" destOrd="0" presId="urn:microsoft.com/office/officeart/2005/8/layout/radial6"/>
    <dgm:cxn modelId="{11C09F6F-5A45-0E4E-BDBD-200C4E68E164}" type="presOf" srcId="{904185D5-05EF-4994-8C45-E0C5D47E20E0}" destId="{B72E2397-9B10-4712-A86B-42ADFADF5BDF}" srcOrd="0" destOrd="0" presId="urn:microsoft.com/office/officeart/2005/8/layout/radial6"/>
    <dgm:cxn modelId="{674AA9E7-49AF-334E-8F02-8BCFA909FE5B}" type="presOf" srcId="{09F809EE-7324-4B9B-8851-64444EF3CDF0}" destId="{63A00CAD-C61A-4A67-993A-B0366F0C166E}" srcOrd="0" destOrd="0" presId="urn:microsoft.com/office/officeart/2005/8/layout/radial6"/>
    <dgm:cxn modelId="{E1988051-E73F-5842-9A11-4E0A57FECEA7}" type="presOf" srcId="{9E80E3A5-0EF2-4EEC-9F3C-73F8CCAA012C}" destId="{AB7E3BF0-6752-4142-8CAA-30F507DD3FF1}" srcOrd="0" destOrd="0" presId="urn:microsoft.com/office/officeart/2005/8/layout/radial6"/>
    <dgm:cxn modelId="{97389428-479D-5141-A7D2-88CF46611FF1}" type="presOf" srcId="{508D8C26-1E5E-412A-8F19-7911853EA0DB}" destId="{3E73EB4E-E108-4878-91C1-679BBB08E748}" srcOrd="0" destOrd="0" presId="urn:microsoft.com/office/officeart/2005/8/layout/radial6"/>
    <dgm:cxn modelId="{8BB37B16-63DB-F14E-9910-808F8F82B843}" type="presOf" srcId="{B481ACDB-3E6E-4FFD-B78C-1CB65345B426}" destId="{46FA67AB-DCFB-40CE-8791-C8F461ED80FF}" srcOrd="0" destOrd="0" presId="urn:microsoft.com/office/officeart/2005/8/layout/radial6"/>
    <dgm:cxn modelId="{12A63ADC-CAD4-4446-B1EA-C547FF524AC3}" srcId="{A1BA9AC9-80C2-455C-AF8C-6089BE67E80B}" destId="{0904EF1E-882E-4785-8324-BC2C54CBFD8F}" srcOrd="5" destOrd="0" parTransId="{34D711BB-E336-4382-A23F-E8CAB6D89C4C}" sibTransId="{2C00B385-C49F-4F68-827F-CD7AA6D2B154}"/>
    <dgm:cxn modelId="{B693969F-924E-4736-A98D-08AA18A4292E}" srcId="{A1BA9AC9-80C2-455C-AF8C-6089BE67E80B}" destId="{0CAC601D-DB15-410E-8A18-9B0252DC96E2}" srcOrd="6" destOrd="0" parTransId="{06D85473-7AC9-4042-9C4B-7AC9A407D948}" sibTransId="{B1AC2F37-46CB-4F91-A125-315D1F05305B}"/>
    <dgm:cxn modelId="{2C931210-0E8B-234E-B611-924F42D2333D}" type="presParOf" srcId="{63A00CAD-C61A-4A67-993A-B0366F0C166E}" destId="{5B8D7347-CCF1-4E64-B488-D27361DEC1D3}" srcOrd="0" destOrd="0" presId="urn:microsoft.com/office/officeart/2005/8/layout/radial6"/>
    <dgm:cxn modelId="{E3FF9E72-6E94-BE4D-BFB0-7B021AB4F3EB}" type="presParOf" srcId="{63A00CAD-C61A-4A67-993A-B0366F0C166E}" destId="{F7BD63E5-4FC0-4BBE-B6BE-2893D5E7250A}" srcOrd="1" destOrd="0" presId="urn:microsoft.com/office/officeart/2005/8/layout/radial6"/>
    <dgm:cxn modelId="{6BEB1F07-DF0D-BA40-AC1A-1C305950E7AB}" type="presParOf" srcId="{63A00CAD-C61A-4A67-993A-B0366F0C166E}" destId="{70BE00FE-EE7B-4CE3-9E66-2EA423D447A2}" srcOrd="2" destOrd="0" presId="urn:microsoft.com/office/officeart/2005/8/layout/radial6"/>
    <dgm:cxn modelId="{CC62ADE9-22E9-DF46-90D6-C758923A5B15}" type="presParOf" srcId="{63A00CAD-C61A-4A67-993A-B0366F0C166E}" destId="{3E73EB4E-E108-4878-91C1-679BBB08E748}" srcOrd="3" destOrd="0" presId="urn:microsoft.com/office/officeart/2005/8/layout/radial6"/>
    <dgm:cxn modelId="{F855A7A2-85D1-9544-8181-F6B30FB6F5AE}" type="presParOf" srcId="{63A00CAD-C61A-4A67-993A-B0366F0C166E}" destId="{AB7E3BF0-6752-4142-8CAA-30F507DD3FF1}" srcOrd="4" destOrd="0" presId="urn:microsoft.com/office/officeart/2005/8/layout/radial6"/>
    <dgm:cxn modelId="{C5D83E6E-069C-C54D-9173-7427604E8B5A}" type="presParOf" srcId="{63A00CAD-C61A-4A67-993A-B0366F0C166E}" destId="{630B5580-DC7F-4A69-AB68-FFABDFA2974D}" srcOrd="5" destOrd="0" presId="urn:microsoft.com/office/officeart/2005/8/layout/radial6"/>
    <dgm:cxn modelId="{A89389DD-84F2-8C4E-AB9D-B1500F544AF5}" type="presParOf" srcId="{63A00CAD-C61A-4A67-993A-B0366F0C166E}" destId="{2F30021D-D94F-4250-86A2-0D0289C4B018}" srcOrd="6" destOrd="0" presId="urn:microsoft.com/office/officeart/2005/8/layout/radial6"/>
    <dgm:cxn modelId="{F748DE36-A207-6D46-985A-7010B67495C5}" type="presParOf" srcId="{63A00CAD-C61A-4A67-993A-B0366F0C166E}" destId="{6AEDF2E0-D1E7-4346-87D2-59F576C95C92}" srcOrd="7" destOrd="0" presId="urn:microsoft.com/office/officeart/2005/8/layout/radial6"/>
    <dgm:cxn modelId="{D8FD9713-751E-0C41-861A-AFBD2C107547}" type="presParOf" srcId="{63A00CAD-C61A-4A67-993A-B0366F0C166E}" destId="{8E9295D2-E07E-4944-9E9F-6DA08D24E8A7}" srcOrd="8" destOrd="0" presId="urn:microsoft.com/office/officeart/2005/8/layout/radial6"/>
    <dgm:cxn modelId="{6E942E2F-04A2-6D48-8D5B-A766987AA2CF}" type="presParOf" srcId="{63A00CAD-C61A-4A67-993A-B0366F0C166E}" destId="{B72E2397-9B10-4712-A86B-42ADFADF5BDF}" srcOrd="9" destOrd="0" presId="urn:microsoft.com/office/officeart/2005/8/layout/radial6"/>
    <dgm:cxn modelId="{CE81EF35-CD1B-8344-9B5B-33D3F9E74D0E}" type="presParOf" srcId="{63A00CAD-C61A-4A67-993A-B0366F0C166E}" destId="{E41D2E77-0513-4A1F-ABD9-561D48D9770A}" srcOrd="10" destOrd="0" presId="urn:microsoft.com/office/officeart/2005/8/layout/radial6"/>
    <dgm:cxn modelId="{7FBA62CC-C4FD-7047-ADE4-805606EE9B65}" type="presParOf" srcId="{63A00CAD-C61A-4A67-993A-B0366F0C166E}" destId="{2469580F-F26E-419F-BB43-F55026BFC0AC}" srcOrd="11" destOrd="0" presId="urn:microsoft.com/office/officeart/2005/8/layout/radial6"/>
    <dgm:cxn modelId="{963AC415-015F-FF47-81E5-BC741DCFF062}" type="presParOf" srcId="{63A00CAD-C61A-4A67-993A-B0366F0C166E}" destId="{46FA67AB-DCFB-40CE-8791-C8F461ED80FF}" srcOrd="12" destOrd="0" presId="urn:microsoft.com/office/officeart/2005/8/layout/radial6"/>
    <dgm:cxn modelId="{73829107-1448-A94B-87C4-306C4B86FF93}" type="presParOf" srcId="{63A00CAD-C61A-4A67-993A-B0366F0C166E}" destId="{80A7E343-F30F-47CF-BCDE-C00925C2A822}" srcOrd="13" destOrd="0" presId="urn:microsoft.com/office/officeart/2005/8/layout/radial6"/>
    <dgm:cxn modelId="{C543A1D1-D8D7-6C41-85C4-1E571D08E6F5}" type="presParOf" srcId="{63A00CAD-C61A-4A67-993A-B0366F0C166E}" destId="{AF8EEF4B-A6BB-473C-89E3-43C98982D543}" srcOrd="14" destOrd="0" presId="urn:microsoft.com/office/officeart/2005/8/layout/radial6"/>
    <dgm:cxn modelId="{1662413E-8AB0-724E-A845-0F2E7BAAAB4C}" type="presParOf" srcId="{63A00CAD-C61A-4A67-993A-B0366F0C166E}" destId="{79422524-2AC2-43B5-9468-81693D5179BD}" srcOrd="15" destOrd="0" presId="urn:microsoft.com/office/officeart/2005/8/layout/radial6"/>
    <dgm:cxn modelId="{680093E6-DF24-8F44-B934-11C447BD4DBC}" type="presParOf" srcId="{63A00CAD-C61A-4A67-993A-B0366F0C166E}" destId="{2A5AC3D1-0915-46F8-A41F-232BED8C46DA}" srcOrd="16" destOrd="0" presId="urn:microsoft.com/office/officeart/2005/8/layout/radial6"/>
    <dgm:cxn modelId="{0FF85F64-6A5E-F84B-95DC-E1936A0BBDBE}" type="presParOf" srcId="{63A00CAD-C61A-4A67-993A-B0366F0C166E}" destId="{619C6CAB-A96D-4329-AA1F-6FE25FD905D5}" srcOrd="17" destOrd="0" presId="urn:microsoft.com/office/officeart/2005/8/layout/radial6"/>
    <dgm:cxn modelId="{B969B8B5-5C2A-0341-8CDD-1545A15AF581}" type="presParOf" srcId="{63A00CAD-C61A-4A67-993A-B0366F0C166E}" destId="{E573B04F-A2F9-4C05-917E-A2D7095B5387}" srcOrd="18" destOrd="0" presId="urn:microsoft.com/office/officeart/2005/8/layout/radial6"/>
    <dgm:cxn modelId="{6909DFFD-F1D6-0841-A959-12F2F89D30D1}" type="presParOf" srcId="{63A00CAD-C61A-4A67-993A-B0366F0C166E}" destId="{EFCF784B-C58A-4114-B06F-1EE5C91DA7C7}" srcOrd="19" destOrd="0" presId="urn:microsoft.com/office/officeart/2005/8/layout/radial6"/>
    <dgm:cxn modelId="{9A28C8B6-D702-D14D-B6B4-AC10EC210926}" type="presParOf" srcId="{63A00CAD-C61A-4A67-993A-B0366F0C166E}" destId="{352C4F0F-74BF-4114-9A77-CE3DB4912E73}" srcOrd="20" destOrd="0" presId="urn:microsoft.com/office/officeart/2005/8/layout/radial6"/>
    <dgm:cxn modelId="{04884EAD-9A16-E64D-95BC-7D8BB794A08E}" type="presParOf" srcId="{63A00CAD-C61A-4A67-993A-B0366F0C166E}" destId="{BF690295-01E9-41DE-87BF-6E6F8000548D}" srcOrd="21" destOrd="0" presId="urn:microsoft.com/office/officeart/2005/8/layout/radial6"/>
    <dgm:cxn modelId="{745DBC20-D8FC-C34C-8AF5-5661F49ED363}" type="presParOf" srcId="{63A00CAD-C61A-4A67-993A-B0366F0C166E}" destId="{A20CCF78-51C8-43FE-832D-1566F8ECB5F7}" srcOrd="22" destOrd="0" presId="urn:microsoft.com/office/officeart/2005/8/layout/radial6"/>
    <dgm:cxn modelId="{BB282470-73D1-8B46-B7A8-61A28F791002}" type="presParOf" srcId="{63A00CAD-C61A-4A67-993A-B0366F0C166E}" destId="{9F1A71FE-52BD-430E-8C91-21F39B443687}" srcOrd="23" destOrd="0" presId="urn:microsoft.com/office/officeart/2005/8/layout/radial6"/>
    <dgm:cxn modelId="{0C8D84DD-76B9-D046-8BFC-9210688C8BA5}" type="presParOf" srcId="{63A00CAD-C61A-4A67-993A-B0366F0C166E}" destId="{0C3C172A-7552-407C-AB32-6A974967509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>
            <a:alpha val="86000"/>
          </a:srgbClr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Минэнерго России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30947" custLinFactNeighborX="-3030" custLinFactNeighborY="-3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9FC34-5DFD-4AB5-B576-1DBBCF3965D2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779B259B-A072-41AB-8091-880591819DBF}" type="presOf" srcId="{3B9460E7-093A-43E0-B384-13799D2A51DE}" destId="{D7878706-8418-41A8-ADC9-583F7596950B}" srcOrd="0" destOrd="0" presId="urn:microsoft.com/office/officeart/2005/8/layout/vList2"/>
    <dgm:cxn modelId="{9BC0D43C-3BE5-4990-8666-AB9BE418115E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err="1" smtClean="0">
              <a:solidFill>
                <a:srgbClr val="002060"/>
              </a:solidFill>
              <a:latin typeface="Verdana" pitchFamily="34" charset="0"/>
            </a:rPr>
            <a:t>Ростехнадзор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85794" custLinFactNeighborY="19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1DD620EF-6BDF-4340-8656-7D69D1069316}" type="presOf" srcId="{3B9460E7-093A-43E0-B384-13799D2A51DE}" destId="{D7878706-8418-41A8-ADC9-583F7596950B}" srcOrd="0" destOrd="0" presId="urn:microsoft.com/office/officeart/2005/8/layout/vList2"/>
    <dgm:cxn modelId="{7DD2809F-6CBA-4C76-927F-CCEF326F004F}" type="presOf" srcId="{3F95F7D5-243F-4D3B-BA1C-21D1296D2A20}" destId="{BDDFE41E-92D8-4C6B-B270-5553101F4B3C}" srcOrd="0" destOrd="0" presId="urn:microsoft.com/office/officeart/2005/8/layout/vList2"/>
    <dgm:cxn modelId="{E3530F6C-1D02-4441-A62B-DC5401B6F625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err="1" smtClean="0">
              <a:solidFill>
                <a:srgbClr val="002060"/>
              </a:solidFill>
              <a:latin typeface="Verdana" pitchFamily="34" charset="0"/>
            </a:rPr>
            <a:t>Ростехрегулирование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33794" custLinFactNeighborX="-2847" custLinFactNeighborY="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DC507-335E-4ED8-9713-5A0DF693834D}" type="presOf" srcId="{3F95F7D5-243F-4D3B-BA1C-21D1296D2A20}" destId="{BDDFE41E-92D8-4C6B-B270-5553101F4B3C}" srcOrd="0" destOrd="0" presId="urn:microsoft.com/office/officeart/2005/8/layout/vList2"/>
    <dgm:cxn modelId="{CD1571AA-0155-4FF7-8B0F-E68BF5511AAF}" type="presOf" srcId="{3B9460E7-093A-43E0-B384-13799D2A51DE}" destId="{D7878706-8418-41A8-ADC9-583F7596950B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6DB94864-F04D-4CFA-B0ED-C9ABF4168EBE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Оператор</a:t>
          </a:r>
          <a:endParaRPr lang="en-US" sz="1500" kern="1200" dirty="0" smtClean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  <a:p>
          <a:pPr algn="ctr" rtl="0"/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НП «ИНВЭЛ»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204923" custLinFactNeighborY="-41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3DF0E-82CD-4DD3-A682-2CF4705E8EA2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AA6AD631-84BA-4F85-BB6F-6DA4F469FB14}" type="presOf" srcId="{3B9460E7-093A-43E0-B384-13799D2A51DE}" destId="{D7878706-8418-41A8-ADC9-583F7596950B}" srcOrd="0" destOrd="0" presId="urn:microsoft.com/office/officeart/2005/8/layout/vList2"/>
    <dgm:cxn modelId="{1C9CAA32-AFEA-4AAD-91AD-B1982519E946}" type="presParOf" srcId="{BDDFE41E-92D8-4C6B-B270-5553101F4B3C}" destId="{D7878706-8418-41A8-ADC9-583F7596950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Обеспечивающие предприятия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362996" custLinFactNeighborX="4007" custLinFactNeighborY="-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12E8D-2300-46E6-B00F-4F3C9B8741E2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4E758EED-5AF6-4B22-9709-59AF3073142F}" type="presOf" srcId="{3B9460E7-093A-43E0-B384-13799D2A51DE}" destId="{D7878706-8418-41A8-ADC9-583F7596950B}" srcOrd="0" destOrd="0" presId="urn:microsoft.com/office/officeart/2005/8/layout/vList2"/>
    <dgm:cxn modelId="{8063CA7A-5F2A-4D82-A653-43DC9E1D6382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Потребители</a:t>
          </a:r>
          <a:r>
            <a:rPr lang="ru-RU" sz="1600" b="1" i="1" kern="1200" dirty="0" smtClean="0">
              <a:latin typeface="Book Antiqua" pitchFamily="18" charset="0"/>
              <a:cs typeface="Times New Roman" pitchFamily="18" charset="0"/>
            </a:rPr>
            <a:t> </a:t>
          </a:r>
          <a:endParaRPr lang="ru-RU" sz="1000" b="1" i="1" kern="1200" dirty="0">
            <a:solidFill>
              <a:schemeClr val="tx1">
                <a:lumMod val="75000"/>
                <a:lumOff val="25000"/>
              </a:schemeClr>
            </a:solidFill>
            <a:latin typeface="Book Antiqua" pitchFamily="18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90810" custLinFactNeighborY="9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FEBFB-1C17-448A-AB43-5E48D45698A0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A4D6E6C8-487D-4C89-BC90-5A20EF2D9DEF}" type="presOf" srcId="{3B9460E7-093A-43E0-B384-13799D2A51DE}" destId="{D7878706-8418-41A8-ADC9-583F7596950B}" srcOrd="0" destOrd="0" presId="urn:microsoft.com/office/officeart/2005/8/layout/vList2"/>
    <dgm:cxn modelId="{F17B453E-4D3C-4D8E-9676-08C37A046FDE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Энергокомпании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40272" custLinFactNeighborX="-739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42D3EC00-FE2F-4B3A-B04A-60C5A67A5104}" type="presOf" srcId="{3F95F7D5-243F-4D3B-BA1C-21D1296D2A20}" destId="{BDDFE41E-92D8-4C6B-B270-5553101F4B3C}" srcOrd="0" destOrd="0" presId="urn:microsoft.com/office/officeart/2005/8/layout/vList2"/>
    <dgm:cxn modelId="{929B5F2B-E2D3-40B6-B66C-49CF1A8173ED}" type="presOf" srcId="{3B9460E7-093A-43E0-B384-13799D2A51DE}" destId="{D7878706-8418-41A8-ADC9-583F7596950B}" srcOrd="0" destOrd="0" presId="urn:microsoft.com/office/officeart/2005/8/layout/vList2"/>
    <dgm:cxn modelId="{9A9A5046-CC63-43D5-ADA9-ABDA17E834E8}" type="presParOf" srcId="{BDDFE41E-92D8-4C6B-B270-5553101F4B3C}" destId="{D7878706-8418-41A8-ADC9-583F7596950B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СО ЕЭС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90810" custLinFactNeighborX="10670" custLinFactNeighborY="3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BD47C-9E80-4BED-8444-14E4724BB96C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81AB6C2F-7A06-453B-8CA1-898B56FCFECF}" type="presOf" srcId="{3B9460E7-093A-43E0-B384-13799D2A51DE}" destId="{D7878706-8418-41A8-ADC9-583F7596950B}" srcOrd="0" destOrd="0" presId="urn:microsoft.com/office/officeart/2005/8/layout/vList2"/>
    <dgm:cxn modelId="{331F8126-63F1-4BF1-8D5F-5220E7544B87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Генерирующие компании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231186" custLinFactNeighborX="10670" custLinFactNeighborY="3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FA343-266E-4943-B8B9-3249BCAD87E5}" type="presOf" srcId="{3B9460E7-093A-43E0-B384-13799D2A51DE}" destId="{D7878706-8418-41A8-ADC9-583F7596950B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27D6A8E7-5FCC-425C-9EBA-1DEC87CCA3E6}" type="presOf" srcId="{3F95F7D5-243F-4D3B-BA1C-21D1296D2A20}" destId="{BDDFE41E-92D8-4C6B-B270-5553101F4B3C}" srcOrd="0" destOrd="0" presId="urn:microsoft.com/office/officeart/2005/8/layout/vList2"/>
    <dgm:cxn modelId="{B423E71B-1908-42D0-A43D-29957A43C968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Сетевые компании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80821" custLinFactNeighborY="36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20521-3ED6-407C-A737-34223F121378}" type="presOf" srcId="{3F95F7D5-243F-4D3B-BA1C-21D1296D2A20}" destId="{BDDFE41E-92D8-4C6B-B270-5553101F4B3C}" srcOrd="0" destOrd="0" presId="urn:microsoft.com/office/officeart/2005/8/layout/vList2"/>
    <dgm:cxn modelId="{C1386475-5D3A-4F24-A69C-C4233754A4EC}" type="presOf" srcId="{3B9460E7-093A-43E0-B384-13799D2A51DE}" destId="{D7878706-8418-41A8-ADC9-583F7596950B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C34B1813-4DC8-4E4D-8361-BE41FD16924F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0"/>
          <a:r>
            <a:rPr lang="ru-RU" sz="1800" b="1" i="0" dirty="0" smtClean="0">
              <a:solidFill>
                <a:srgbClr val="002060"/>
              </a:solidFill>
              <a:latin typeface="Verdana" pitchFamily="34" charset="0"/>
            </a:rPr>
            <a:t>Центр стандартизации</a:t>
          </a:r>
        </a:p>
        <a:p>
          <a:pPr algn="ctr" rtl="0"/>
          <a:r>
            <a:rPr lang="ru-RU" sz="1800" b="0" i="0" dirty="0" smtClean="0">
              <a:solidFill>
                <a:srgbClr val="002060"/>
              </a:solidFill>
              <a:latin typeface="Verdana" pitchFamily="34" charset="0"/>
            </a:rPr>
            <a:t> - </a:t>
          </a:r>
          <a:r>
            <a:rPr lang="ru-RU" sz="1800" i="1" dirty="0" smtClean="0">
              <a:solidFill>
                <a:srgbClr val="002060"/>
              </a:solidFill>
            </a:rPr>
            <a:t>новая модель организационно-правового регулирования в электроэнергетике </a:t>
          </a:r>
          <a:endParaRPr lang="ru-RU" sz="1800" b="0" i="0" dirty="0" smtClean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bg1"/>
            </a:solidFill>
          </a:endParaRPr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bg1"/>
            </a:solidFill>
          </a:endParaRPr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661373" custLinFactY="-200000" custLinFactNeighborX="66038" custLinFactNeighborY="-215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D0749-9F21-4D21-A680-6D03C5073C5C}" type="presOf" srcId="{3B9460E7-093A-43E0-B384-13799D2A51DE}" destId="{D7878706-8418-41A8-ADC9-583F7596950B}" srcOrd="0" destOrd="0" presId="urn:microsoft.com/office/officeart/2005/8/layout/vList2"/>
    <dgm:cxn modelId="{3DB9CE85-4C5C-4A17-B5B0-C44981709947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C12D7F25-94EC-4685-89FD-DDDBE8074095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Сбытовые компании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91621" custLinFactX="-3437" custLinFactY="200000" custLinFactNeighborX="-100000" custLinFactNeighborY="237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238E6FD0-7AF0-4AB7-A6D4-B55DEED9D5D0}" type="presOf" srcId="{3B9460E7-093A-43E0-B384-13799D2A51DE}" destId="{D7878706-8418-41A8-ADC9-583F7596950B}" srcOrd="0" destOrd="0" presId="urn:microsoft.com/office/officeart/2005/8/layout/vList2"/>
    <dgm:cxn modelId="{06FE86B5-4A6C-4961-8122-2FEC39FBA930}" type="presOf" srcId="{3F95F7D5-243F-4D3B-BA1C-21D1296D2A20}" destId="{BDDFE41E-92D8-4C6B-B270-5553101F4B3C}" srcOrd="0" destOrd="0" presId="urn:microsoft.com/office/officeart/2005/8/layout/vList2"/>
    <dgm:cxn modelId="{68322A61-0BC8-48E6-8916-BC31F8C97B9D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9460E7-093A-43E0-B384-13799D2A51DE}">
      <dgm:prSet custT="1"/>
      <dgm:spPr/>
      <dgm:t>
        <a:bodyPr/>
        <a:lstStyle/>
        <a:p>
          <a:pPr algn="ctr" rtl="0"/>
          <a:r>
            <a:rPr lang="ru-RU" sz="1500" b="1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По принципу </a:t>
          </a:r>
        </a:p>
        <a:p>
          <a:pPr algn="ctr" rtl="0"/>
          <a:r>
            <a:rPr lang="ru-RU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объединения не на основе акционерного капитала и с учетом интересов всех компаний отрасли в области технического регулирования </a:t>
          </a:r>
          <a:r>
            <a:rPr lang="ru-RU" sz="1600" b="1" i="1" kern="1200" dirty="0" smtClean="0">
              <a:latin typeface="Book Antiqua" pitchFamily="18" charset="0"/>
              <a:cs typeface="Times New Roman" pitchFamily="18" charset="0"/>
            </a:rPr>
            <a:t> </a:t>
          </a:r>
          <a:endParaRPr lang="ru-RU" sz="1000" b="1" i="1" kern="1200" dirty="0">
            <a:latin typeface="Book Antiqua" pitchFamily="18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566700" custLinFactX="-100000" custLinFactY="-100000" custLinFactNeighborX="-183862" custLinFactNeighborY="-139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E96D7-00BD-434C-8598-0AF0AE8563B6}" type="presOf" srcId="{3B9460E7-093A-43E0-B384-13799D2A51DE}" destId="{D7878706-8418-41A8-ADC9-583F7596950B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F0AD7FDC-3C93-4694-A6C4-DE7DB83755F2}" type="presOf" srcId="{3F95F7D5-243F-4D3B-BA1C-21D1296D2A20}" destId="{BDDFE41E-92D8-4C6B-B270-5553101F4B3C}" srcOrd="0" destOrd="0" presId="urn:microsoft.com/office/officeart/2005/8/layout/vList2"/>
    <dgm:cxn modelId="{76A60314-CDB7-462C-8646-23F4D030411F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9460E7-093A-43E0-B384-13799D2A51DE}">
      <dgm:prSet custT="1"/>
      <dgm:spPr/>
      <dgm:t>
        <a:bodyPr anchor="t"/>
        <a:lstStyle/>
        <a:p>
          <a:pPr algn="ctr" rtl="0"/>
          <a:r>
            <a:rPr lang="ru-RU" sz="1500" b="1" i="0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Единое</a:t>
          </a:r>
        </a:p>
        <a:p>
          <a:pPr algn="ctr" rtl="0"/>
          <a:endParaRPr lang="ru-RU" sz="1500" b="1" i="0" kern="1200" dirty="0" smtClean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 rtl="0"/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правовое поле</a:t>
          </a:r>
          <a:endParaRPr lang="ru-RU" sz="1000" b="1" i="1" kern="1200" dirty="0">
            <a:latin typeface="Book Antiqua" pitchFamily="18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566700" custLinFactX="-100000" custLinFactY="-100000" custLinFactNeighborX="-183862" custLinFactNeighborY="-139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13F13-8967-44BF-8BBB-FE9E07750ACE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739526E0-42BC-4E6B-9A8C-BBB1994C8069}" type="presOf" srcId="{3B9460E7-093A-43E0-B384-13799D2A51DE}" destId="{D7878706-8418-41A8-ADC9-583F7596950B}" srcOrd="0" destOrd="0" presId="urn:microsoft.com/office/officeart/2005/8/layout/vList2"/>
    <dgm:cxn modelId="{C07C2F18-891D-4BF4-BCE0-C7F33AAD10AE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9460E7-093A-43E0-B384-13799D2A51DE}">
      <dgm:prSet custT="1"/>
      <dgm:spPr/>
      <dgm:t>
        <a:bodyPr anchor="t"/>
        <a:lstStyle/>
        <a:p>
          <a:pPr algn="ctr" rtl="0"/>
          <a:r>
            <a:rPr lang="ru-RU" sz="1500" b="1" i="0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Механизм</a:t>
          </a:r>
          <a:r>
            <a:rPr lang="ru-RU" sz="15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rtl="0"/>
          <a:r>
            <a:rPr lang="ru-RU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нормативно-правового регулирования отличный от административного порядка, используемого государством</a:t>
          </a:r>
          <a:endParaRPr lang="ru-RU" sz="1000" b="1" i="1" kern="1200" dirty="0">
            <a:latin typeface="Book Antiqua" pitchFamily="18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566700" custLinFactY="100000" custLinFactNeighborX="53089" custLinFactNeighborY="134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E9485-47AE-4858-BECF-3B6EEBC6C965}" type="presOf" srcId="{3B9460E7-093A-43E0-B384-13799D2A51DE}" destId="{D7878706-8418-41A8-ADC9-583F7596950B}" srcOrd="0" destOrd="0" presId="urn:microsoft.com/office/officeart/2005/8/layout/vList2"/>
    <dgm:cxn modelId="{1FB11A0B-D2AD-4FF4-A8DD-2CEFC909761D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328DE9E1-F58A-4B8B-97CD-A3F5006FBCEE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9460E7-093A-43E0-B384-13799D2A51DE}">
      <dgm:prSet custT="1"/>
      <dgm:spPr/>
      <dgm:t>
        <a:bodyPr/>
        <a:lstStyle/>
        <a:p>
          <a:pPr algn="ctr" rtl="0"/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Разработки и добровольного применения стандартов</a:t>
          </a:r>
          <a:endParaRPr lang="ru-RU" sz="1000" b="1" i="1" kern="1200" dirty="0">
            <a:latin typeface="Book Antiqua" pitchFamily="18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068634" custLinFactNeighborX="519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9E029-F314-4CE4-AA0E-70A8752A18D0}" type="presOf" srcId="{3B9460E7-093A-43E0-B384-13799D2A51DE}" destId="{D7878706-8418-41A8-ADC9-583F7596950B}" srcOrd="0" destOrd="0" presId="urn:microsoft.com/office/officeart/2005/8/layout/vList2"/>
    <dgm:cxn modelId="{B699DF01-823A-4F96-91AD-8612DB8D7408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8C864C89-C222-444B-B99A-B73607E11D34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6F06D-6938-4AF2-ABB9-8A109D914386}" type="presOf" srcId="{3F95F7D5-243F-4D3B-BA1C-21D1296D2A20}" destId="{BDDFE41E-92D8-4C6B-B270-5553101F4B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0"/>
          <a:r>
            <a:rPr lang="ru-RU" sz="1800" b="0" i="0" dirty="0" smtClean="0">
              <a:solidFill>
                <a:srgbClr val="002060"/>
              </a:solidFill>
              <a:latin typeface="Verdana" pitchFamily="34" charset="0"/>
            </a:rPr>
            <a:t>Центр стандартизации</a:t>
          </a: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bg1"/>
            </a:solidFill>
          </a:endParaRPr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bg1"/>
            </a:solidFill>
          </a:endParaRPr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661373" custLinFactNeighborX="-2701" custLinFactNeighborY="-11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64AE1-9907-452C-AABF-4A48752464CC}" type="presOf" srcId="{3B9460E7-093A-43E0-B384-13799D2A51DE}" destId="{D7878706-8418-41A8-ADC9-583F7596950B}" srcOrd="0" destOrd="0" presId="urn:microsoft.com/office/officeart/2005/8/layout/vList2"/>
    <dgm:cxn modelId="{914A987A-23BF-4D9C-8B2C-8F18FDD1D702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92041C2E-D518-4B69-8B74-2DE28EF3DDEA}" type="presParOf" srcId="{BDDFE41E-92D8-4C6B-B270-5553101F4B3C}" destId="{D7878706-8418-41A8-ADC9-583F75969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95F7D5-243F-4D3B-BA1C-21D1296D2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60E7-093A-43E0-B384-13799D2A51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7FFDB"/>
        </a:solidFill>
        <a:ln>
          <a:solidFill>
            <a:srgbClr val="14987F"/>
          </a:solidFill>
        </a:ln>
      </dgm:spPr>
      <dgm:t>
        <a:bodyPr/>
        <a:lstStyle/>
        <a:p>
          <a:pPr algn="ctr" rtl="0"/>
          <a:r>
            <a:rPr lang="ru-RU" sz="1500" b="0" i="0" dirty="0" smtClean="0">
              <a:solidFill>
                <a:srgbClr val="002060"/>
              </a:solidFill>
              <a:latin typeface="Verdana" pitchFamily="34" charset="0"/>
            </a:rPr>
            <a:t>Правительство России</a:t>
          </a:r>
          <a:endParaRPr lang="ru-RU" sz="1500" b="0" i="0" dirty="0">
            <a:solidFill>
              <a:srgbClr val="002060"/>
            </a:solidFill>
            <a:latin typeface="Verdana" pitchFamily="34" charset="0"/>
          </a:endParaRPr>
        </a:p>
      </dgm:t>
    </dgm:pt>
    <dgm:pt modelId="{F151E174-B90D-40FC-B085-DF9329D8E417}" type="par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91B143D2-0701-44D9-BC71-C12C59B4270F}" type="sibTrans" cxnId="{73EC2703-3EEE-4655-BB8A-C489E56773A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BDDFE41E-92D8-4C6B-B270-5553101F4B3C}" type="pres">
      <dgm:prSet presAssocID="{3F95F7D5-243F-4D3B-BA1C-21D1296D2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78706-8418-41A8-ADC9-583F7596950B}" type="pres">
      <dgm:prSet presAssocID="{3B9460E7-093A-43E0-B384-13799D2A51DE}" presName="parentText" presStyleLbl="node1" presStyleIdx="0" presStyleCnt="1" custScaleY="124708" custLinFactNeighborY="1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B7073-78C4-4B1B-8151-02629666D816}" type="presOf" srcId="{3B9460E7-093A-43E0-B384-13799D2A51DE}" destId="{D7878706-8418-41A8-ADC9-583F7596950B}" srcOrd="0" destOrd="0" presId="urn:microsoft.com/office/officeart/2005/8/layout/vList2"/>
    <dgm:cxn modelId="{B5716BA7-1F6B-4D41-AEA3-2759B71290AE}" type="presOf" srcId="{3F95F7D5-243F-4D3B-BA1C-21D1296D2A20}" destId="{BDDFE41E-92D8-4C6B-B270-5553101F4B3C}" srcOrd="0" destOrd="0" presId="urn:microsoft.com/office/officeart/2005/8/layout/vList2"/>
    <dgm:cxn modelId="{73EC2703-3EEE-4655-BB8A-C489E56773AE}" srcId="{3F95F7D5-243F-4D3B-BA1C-21D1296D2A20}" destId="{3B9460E7-093A-43E0-B384-13799D2A51DE}" srcOrd="0" destOrd="0" parTransId="{F151E174-B90D-40FC-B085-DF9329D8E417}" sibTransId="{91B143D2-0701-44D9-BC71-C12C59B4270F}"/>
    <dgm:cxn modelId="{276CEA59-0419-45A2-9EB4-27026E8FFA15}" type="presParOf" srcId="{BDDFE41E-92D8-4C6B-B270-5553101F4B3C}" destId="{D7878706-8418-41A8-ADC9-583F7596950B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172A-7552-407C-AB32-6A9749675090}">
      <dsp:nvSpPr>
        <dsp:cNvPr id="0" name=""/>
        <dsp:cNvSpPr/>
      </dsp:nvSpPr>
      <dsp:spPr>
        <a:xfrm>
          <a:off x="3050758" y="503227"/>
          <a:ext cx="4538158" cy="4538158"/>
        </a:xfrm>
        <a:prstGeom prst="blockArc">
          <a:avLst>
            <a:gd name="adj1" fmla="val 13499998"/>
            <a:gd name="adj2" fmla="val 16203115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690295-01E9-41DE-87BF-6E6F8000548D}">
      <dsp:nvSpPr>
        <dsp:cNvPr id="0" name=""/>
        <dsp:cNvSpPr/>
      </dsp:nvSpPr>
      <dsp:spPr>
        <a:xfrm>
          <a:off x="3045583" y="508385"/>
          <a:ext cx="4538158" cy="4538158"/>
        </a:xfrm>
        <a:prstGeom prst="blockArc">
          <a:avLst>
            <a:gd name="adj1" fmla="val 11034247"/>
            <a:gd name="adj2" fmla="val 13511260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73B04F-A2F9-4C05-917E-A2D7095B5387}">
      <dsp:nvSpPr>
        <dsp:cNvPr id="0" name=""/>
        <dsp:cNvSpPr/>
      </dsp:nvSpPr>
      <dsp:spPr>
        <a:xfrm>
          <a:off x="3045576" y="204588"/>
          <a:ext cx="4538158" cy="4538158"/>
        </a:xfrm>
        <a:prstGeom prst="blockArc">
          <a:avLst>
            <a:gd name="adj1" fmla="val 8088748"/>
            <a:gd name="adj2" fmla="val 10565585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22524-2AC2-43B5-9468-81693D5179BD}">
      <dsp:nvSpPr>
        <dsp:cNvPr id="0" name=""/>
        <dsp:cNvSpPr/>
      </dsp:nvSpPr>
      <dsp:spPr>
        <a:xfrm>
          <a:off x="3256068" y="446151"/>
          <a:ext cx="4538158" cy="4538158"/>
        </a:xfrm>
        <a:prstGeom prst="blockArc">
          <a:avLst>
            <a:gd name="adj1" fmla="val 5716935"/>
            <a:gd name="adj2" fmla="val 8583076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FA67AB-DCFB-40CE-8791-C8F461ED80FF}">
      <dsp:nvSpPr>
        <dsp:cNvPr id="0" name=""/>
        <dsp:cNvSpPr/>
      </dsp:nvSpPr>
      <dsp:spPr>
        <a:xfrm>
          <a:off x="2845445" y="446151"/>
          <a:ext cx="4538158" cy="4538158"/>
        </a:xfrm>
        <a:prstGeom prst="blockArc">
          <a:avLst>
            <a:gd name="adj1" fmla="val 2216924"/>
            <a:gd name="adj2" fmla="val 5083065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E2397-9B10-4712-A86B-42ADFADF5BDF}">
      <dsp:nvSpPr>
        <dsp:cNvPr id="0" name=""/>
        <dsp:cNvSpPr/>
      </dsp:nvSpPr>
      <dsp:spPr>
        <a:xfrm>
          <a:off x="2934158" y="335692"/>
          <a:ext cx="4538158" cy="4538158"/>
        </a:xfrm>
        <a:prstGeom prst="blockArc">
          <a:avLst>
            <a:gd name="adj1" fmla="val 72254"/>
            <a:gd name="adj2" fmla="val 2435350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30021D-D94F-4250-86A2-0D0289C4B018}">
      <dsp:nvSpPr>
        <dsp:cNvPr id="0" name=""/>
        <dsp:cNvSpPr/>
      </dsp:nvSpPr>
      <dsp:spPr>
        <a:xfrm>
          <a:off x="2933673" y="376724"/>
          <a:ext cx="4538158" cy="4538158"/>
        </a:xfrm>
        <a:prstGeom prst="blockArc">
          <a:avLst>
            <a:gd name="adj1" fmla="val 19165774"/>
            <a:gd name="adj2" fmla="val 8997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3EB4E-E108-4878-91C1-679BBB08E748}">
      <dsp:nvSpPr>
        <dsp:cNvPr id="0" name=""/>
        <dsp:cNvSpPr/>
      </dsp:nvSpPr>
      <dsp:spPr>
        <a:xfrm>
          <a:off x="3050756" y="503227"/>
          <a:ext cx="4538158" cy="4538158"/>
        </a:xfrm>
        <a:prstGeom prst="blockArc">
          <a:avLst>
            <a:gd name="adj1" fmla="val 16203117"/>
            <a:gd name="adj2" fmla="val 18900002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8D7347-CCF1-4E64-B488-D27361DEC1D3}">
      <dsp:nvSpPr>
        <dsp:cNvPr id="0" name=""/>
        <dsp:cNvSpPr/>
      </dsp:nvSpPr>
      <dsp:spPr>
        <a:xfrm>
          <a:off x="4239813" y="1782827"/>
          <a:ext cx="2134443" cy="1876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</a:rPr>
            <a:t>Самоорганизация и регулирование</a:t>
          </a:r>
          <a:endParaRPr lang="ru-RU" sz="1200" kern="1200" dirty="0">
            <a:latin typeface="Verdana" pitchFamily="34" charset="0"/>
          </a:endParaRPr>
        </a:p>
      </dsp:txBody>
      <dsp:txXfrm>
        <a:off x="4552395" y="2057629"/>
        <a:ext cx="1509279" cy="1326859"/>
      </dsp:txXfrm>
    </dsp:sp>
    <dsp:sp modelId="{F7BD63E5-4FC0-4BBE-B6BE-2893D5E7250A}">
      <dsp:nvSpPr>
        <dsp:cNvPr id="0" name=""/>
        <dsp:cNvSpPr/>
      </dsp:nvSpPr>
      <dsp:spPr>
        <a:xfrm>
          <a:off x="4476387" y="-139663"/>
          <a:ext cx="1690940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Verdana" pitchFamily="34" charset="0"/>
            </a:rPr>
            <a:t>Необходимая устойчивость</a:t>
          </a:r>
          <a:endParaRPr lang="ru-RU" sz="1050" kern="1200" dirty="0">
            <a:latin typeface="Verdana" pitchFamily="34" charset="0"/>
          </a:endParaRPr>
        </a:p>
      </dsp:txBody>
      <dsp:txXfrm>
        <a:off x="4724019" y="60039"/>
        <a:ext cx="1195676" cy="964247"/>
      </dsp:txXfrm>
    </dsp:sp>
    <dsp:sp modelId="{AB7E3BF0-6752-4142-8CAA-30F507DD3FF1}">
      <dsp:nvSpPr>
        <dsp:cNvPr id="0" name=""/>
        <dsp:cNvSpPr/>
      </dsp:nvSpPr>
      <dsp:spPr>
        <a:xfrm>
          <a:off x="5866243" y="513531"/>
          <a:ext cx="2061088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Возможность развития</a:t>
          </a:r>
          <a:endParaRPr lang="ru-RU" sz="1400" kern="1200" dirty="0">
            <a:latin typeface="Verdana" pitchFamily="34" charset="0"/>
          </a:endParaRPr>
        </a:p>
      </dsp:txBody>
      <dsp:txXfrm>
        <a:off x="6168082" y="713233"/>
        <a:ext cx="1457410" cy="964247"/>
      </dsp:txXfrm>
    </dsp:sp>
    <dsp:sp modelId="{6AEDF2E0-D1E7-4346-87D2-59F576C95C92}">
      <dsp:nvSpPr>
        <dsp:cNvPr id="0" name=""/>
        <dsp:cNvSpPr/>
      </dsp:nvSpPr>
      <dsp:spPr>
        <a:xfrm>
          <a:off x="6467479" y="1859893"/>
          <a:ext cx="1930823" cy="1583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Гибкость и легкость изменения</a:t>
          </a:r>
          <a:endParaRPr lang="ru-RU" sz="1400" kern="1200" dirty="0">
            <a:latin typeface="Verdana" pitchFamily="34" charset="0"/>
          </a:endParaRPr>
        </a:p>
      </dsp:txBody>
      <dsp:txXfrm>
        <a:off x="6750241" y="2091790"/>
        <a:ext cx="1365299" cy="1119700"/>
      </dsp:txXfrm>
    </dsp:sp>
    <dsp:sp modelId="{E41D2E77-0513-4A1F-ABD9-561D48D9770A}">
      <dsp:nvSpPr>
        <dsp:cNvPr id="0" name=""/>
        <dsp:cNvSpPr/>
      </dsp:nvSpPr>
      <dsp:spPr>
        <a:xfrm>
          <a:off x="5793011" y="3373946"/>
          <a:ext cx="2207574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Эффективное  управление технологиями</a:t>
          </a:r>
          <a:endParaRPr lang="ru-RU" sz="1400" kern="1200" dirty="0">
            <a:latin typeface="Verdana" pitchFamily="34" charset="0"/>
          </a:endParaRPr>
        </a:p>
      </dsp:txBody>
      <dsp:txXfrm>
        <a:off x="6116303" y="3573648"/>
        <a:ext cx="1560990" cy="964247"/>
      </dsp:txXfrm>
    </dsp:sp>
    <dsp:sp modelId="{80A7E343-F30F-47CF-BCDE-C00925C2A822}">
      <dsp:nvSpPr>
        <dsp:cNvPr id="0" name=""/>
        <dsp:cNvSpPr/>
      </dsp:nvSpPr>
      <dsp:spPr>
        <a:xfrm>
          <a:off x="4397889" y="4254080"/>
          <a:ext cx="1843894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Ускоренная разработка</a:t>
          </a:r>
          <a:endParaRPr lang="ru-RU" sz="1400" kern="1200" dirty="0">
            <a:latin typeface="Verdana" pitchFamily="34" charset="0"/>
          </a:endParaRPr>
        </a:p>
      </dsp:txBody>
      <dsp:txXfrm>
        <a:off x="4667921" y="4453782"/>
        <a:ext cx="1303830" cy="964247"/>
      </dsp:txXfrm>
    </dsp:sp>
    <dsp:sp modelId="{2A5AC3D1-0915-46F8-A41F-232BED8C46DA}">
      <dsp:nvSpPr>
        <dsp:cNvPr id="0" name=""/>
        <dsp:cNvSpPr/>
      </dsp:nvSpPr>
      <dsp:spPr>
        <a:xfrm>
          <a:off x="2639086" y="3373946"/>
          <a:ext cx="2207574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Более эффективная совместимость и интеграция</a:t>
          </a:r>
          <a:endParaRPr lang="ru-RU" sz="1400" kern="1200" dirty="0">
            <a:latin typeface="Verdana" pitchFamily="34" charset="0"/>
          </a:endParaRPr>
        </a:p>
      </dsp:txBody>
      <dsp:txXfrm>
        <a:off x="2962378" y="3573648"/>
        <a:ext cx="1560990" cy="964247"/>
      </dsp:txXfrm>
    </dsp:sp>
    <dsp:sp modelId="{EFCF784B-C58A-4114-B06F-1EE5C91DA7C7}">
      <dsp:nvSpPr>
        <dsp:cNvPr id="0" name=""/>
        <dsp:cNvSpPr/>
      </dsp:nvSpPr>
      <dsp:spPr>
        <a:xfrm>
          <a:off x="2138166" y="1791278"/>
          <a:ext cx="1903051" cy="1668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</a:rPr>
            <a:t>Доступ к разнообразным источникам</a:t>
          </a:r>
          <a:endParaRPr lang="ru-RU" sz="1200" kern="1200" dirty="0">
            <a:latin typeface="Verdana" pitchFamily="34" charset="0"/>
          </a:endParaRPr>
        </a:p>
      </dsp:txBody>
      <dsp:txXfrm>
        <a:off x="2416861" y="2035651"/>
        <a:ext cx="1345661" cy="1179937"/>
      </dsp:txXfrm>
    </dsp:sp>
    <dsp:sp modelId="{A20CCF78-51C8-43FE-832D-1566F8ECB5F7}">
      <dsp:nvSpPr>
        <dsp:cNvPr id="0" name=""/>
        <dsp:cNvSpPr/>
      </dsp:nvSpPr>
      <dsp:spPr>
        <a:xfrm>
          <a:off x="2712205" y="513531"/>
          <a:ext cx="2061358" cy="136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</a:rPr>
            <a:t>Адаптивность и реконфигурация</a:t>
          </a:r>
          <a:endParaRPr lang="ru-RU" sz="1400" kern="1200" dirty="0">
            <a:latin typeface="Verdana" pitchFamily="34" charset="0"/>
          </a:endParaRPr>
        </a:p>
      </dsp:txBody>
      <dsp:txXfrm>
        <a:off x="3014084" y="713233"/>
        <a:ext cx="1457600" cy="964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75587"/>
          <a:ext cx="2376264" cy="267852"/>
        </a:xfrm>
        <a:prstGeom prst="roundRect">
          <a:avLst/>
        </a:prstGeom>
        <a:solidFill>
          <a:srgbClr val="B7FFDB">
            <a:alpha val="86000"/>
          </a:srgbClr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Минэнерго России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3075" y="88662"/>
        <a:ext cx="2350114" cy="241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122615"/>
          <a:ext cx="2376264" cy="381440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>
              <a:solidFill>
                <a:srgbClr val="002060"/>
              </a:solidFill>
              <a:latin typeface="Verdana" pitchFamily="34" charset="0"/>
            </a:rPr>
            <a:t>Ростехнадзор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8620" y="141235"/>
        <a:ext cx="2339024" cy="344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63697"/>
          <a:ext cx="2376264" cy="273675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>
              <a:solidFill>
                <a:srgbClr val="002060"/>
              </a:solidFill>
              <a:latin typeface="Verdana" pitchFamily="34" charset="0"/>
            </a:rPr>
            <a:t>Ростехрегулирование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3360" y="77057"/>
        <a:ext cx="2349544" cy="2469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0"/>
          <a:ext cx="1667035" cy="575501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Оператор</a:t>
          </a:r>
          <a:endParaRPr lang="en-US" sz="1500" kern="1200" dirty="0" smtClean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НП «ИНВЭЛ»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28094" y="28094"/>
        <a:ext cx="1610847" cy="5193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0"/>
          <a:ext cx="1940996" cy="627457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Обеспечивающие предприятия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30630" y="30630"/>
        <a:ext cx="1879736" cy="5661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137"/>
          <a:ext cx="1727829" cy="647934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Потребители</a:t>
          </a:r>
          <a:r>
            <a:rPr lang="ru-RU" sz="1600" b="1" i="1" kern="1200" dirty="0" smtClean="0">
              <a:latin typeface="Book Antiqua" pitchFamily="18" charset="0"/>
              <a:cs typeface="Times New Roman" pitchFamily="18" charset="0"/>
            </a:rPr>
            <a:t> </a:t>
          </a:r>
          <a:endParaRPr lang="ru-RU" sz="1000" b="1" i="1" kern="1200" dirty="0">
            <a:solidFill>
              <a:schemeClr val="tx1">
                <a:lumMod val="75000"/>
                <a:lumOff val="25000"/>
              </a:schemeClr>
            </a:solidFill>
            <a:latin typeface="Book Antiqua" pitchFamily="18" charset="0"/>
          </a:endParaRPr>
        </a:p>
      </dsp:txBody>
      <dsp:txXfrm>
        <a:off x="31630" y="31767"/>
        <a:ext cx="1664569" cy="5846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41243"/>
          <a:ext cx="2358827" cy="462813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Энергокомпании</a:t>
          </a:r>
          <a:endParaRPr lang="ru-RU" sz="1500" kern="12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sp:txBody>
      <dsp:txXfrm>
        <a:off x="22593" y="63836"/>
        <a:ext cx="2313641" cy="4176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43575"/>
          <a:ext cx="2016224" cy="299618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СО ЕЭС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4626" y="58201"/>
        <a:ext cx="1986972" cy="2703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435"/>
          <a:ext cx="2016224" cy="445432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Генерирующие компании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21744" y="22179"/>
        <a:ext cx="1972736" cy="4019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281"/>
          <a:ext cx="2016224" cy="287750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Сетевые компании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4047" y="14328"/>
        <a:ext cx="1988130" cy="259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0"/>
          <a:ext cx="8678740" cy="7913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  <a:latin typeface="Verdana" pitchFamily="34" charset="0"/>
            </a:rPr>
            <a:t>Центр стандартизации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2060"/>
              </a:solidFill>
              <a:latin typeface="Verdana" pitchFamily="34" charset="0"/>
            </a:rPr>
            <a:t> - </a:t>
          </a:r>
          <a:r>
            <a:rPr lang="ru-RU" sz="1800" i="1" kern="1200" dirty="0" smtClean="0">
              <a:solidFill>
                <a:srgbClr val="002060"/>
              </a:solidFill>
            </a:rPr>
            <a:t>новая модель организационно-правового регулирования в электроэнергетике </a:t>
          </a:r>
          <a:endParaRPr lang="ru-RU" sz="1800" b="0" i="0" kern="1200" dirty="0" smtClean="0">
            <a:solidFill>
              <a:srgbClr val="002060"/>
            </a:solidFill>
            <a:latin typeface="Verdana" pitchFamily="34" charset="0"/>
          </a:endParaRPr>
        </a:p>
      </dsp:txBody>
      <dsp:txXfrm>
        <a:off x="38629" y="38629"/>
        <a:ext cx="8601482" cy="7140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371"/>
          <a:ext cx="2016224" cy="380390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Сбытовые компании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8569" y="18940"/>
        <a:ext cx="1979086" cy="343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0"/>
          <a:ext cx="2235202" cy="21837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По принципу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объединения не на основе акционерного капитала и с учетом интересов всех компаний отрасли в области технического регулирования </a:t>
          </a:r>
          <a:r>
            <a:rPr lang="ru-RU" sz="1600" b="1" i="1" kern="1200" dirty="0" smtClean="0">
              <a:latin typeface="Book Antiqua" pitchFamily="18" charset="0"/>
              <a:cs typeface="Times New Roman" pitchFamily="18" charset="0"/>
            </a:rPr>
            <a:t> </a:t>
          </a:r>
          <a:endParaRPr lang="ru-RU" sz="1000" b="1" i="1" kern="1200" dirty="0">
            <a:latin typeface="Book Antiqua" pitchFamily="18" charset="0"/>
          </a:endParaRPr>
        </a:p>
      </dsp:txBody>
      <dsp:txXfrm>
        <a:off x="106602" y="106602"/>
        <a:ext cx="2021998" cy="1970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0"/>
          <a:ext cx="1768286" cy="21467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Единое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kern="1200" dirty="0" smtClean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правовое поле</a:t>
          </a:r>
          <a:endParaRPr lang="ru-RU" sz="1000" b="1" i="1" kern="1200" dirty="0">
            <a:latin typeface="Book Antiqua" pitchFamily="18" charset="0"/>
          </a:endParaRPr>
        </a:p>
      </dsp:txBody>
      <dsp:txXfrm>
        <a:off x="86321" y="86321"/>
        <a:ext cx="1595644" cy="1974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2134"/>
          <a:ext cx="2235202" cy="21837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Механизм</a:t>
          </a:r>
          <a:r>
            <a:rPr lang="ru-RU" sz="15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нормативно-правового регулирования отличный от административного порядка, используемого государством</a:t>
          </a:r>
          <a:endParaRPr lang="ru-RU" sz="1000" b="1" i="1" kern="1200" dirty="0">
            <a:latin typeface="Book Antiqua" pitchFamily="18" charset="0"/>
          </a:endParaRPr>
        </a:p>
      </dsp:txBody>
      <dsp:txXfrm>
        <a:off x="106602" y="108736"/>
        <a:ext cx="2021998" cy="1970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1067"/>
          <a:ext cx="1487191" cy="21837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Разработки и добровольного применения стандартов</a:t>
          </a:r>
          <a:endParaRPr lang="ru-RU" sz="1000" b="1" i="1" kern="1200" dirty="0">
            <a:latin typeface="Book Antiqua" pitchFamily="18" charset="0"/>
          </a:endParaRPr>
        </a:p>
      </dsp:txBody>
      <dsp:txXfrm>
        <a:off x="72599" y="73666"/>
        <a:ext cx="1341993" cy="2038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112742"/>
          <a:ext cx="2441711" cy="15461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2060"/>
              </a:solidFill>
              <a:latin typeface="Verdana" pitchFamily="34" charset="0"/>
            </a:rPr>
            <a:t>Центр стандартизации</a:t>
          </a:r>
        </a:p>
      </dsp:txBody>
      <dsp:txXfrm>
        <a:off x="75474" y="188216"/>
        <a:ext cx="2290763" cy="13951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8706-8418-41A8-ADC9-583F7596950B}">
      <dsp:nvSpPr>
        <dsp:cNvPr id="0" name=""/>
        <dsp:cNvSpPr/>
      </dsp:nvSpPr>
      <dsp:spPr>
        <a:xfrm>
          <a:off x="0" y="126739"/>
          <a:ext cx="2376264" cy="255090"/>
        </a:xfrm>
        <a:prstGeom prst="roundRect">
          <a:avLst/>
        </a:prstGeom>
        <a:solidFill>
          <a:srgbClr val="B7FFDB"/>
        </a:solidFill>
        <a:ln w="25400" cap="flat" cmpd="sng" algn="ctr">
          <a:solidFill>
            <a:srgbClr val="14987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2060"/>
              </a:solidFill>
              <a:latin typeface="Verdana" pitchFamily="34" charset="0"/>
            </a:rPr>
            <a:t>Правительство России</a:t>
          </a:r>
          <a:endParaRPr lang="ru-RU" sz="1500" b="0" i="0" kern="1200" dirty="0">
            <a:solidFill>
              <a:srgbClr val="002060"/>
            </a:solidFill>
            <a:latin typeface="Verdana" pitchFamily="34" charset="0"/>
          </a:endParaRPr>
        </a:p>
      </dsp:txBody>
      <dsp:txXfrm>
        <a:off x="12452" y="139191"/>
        <a:ext cx="2351360" cy="23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7B3B5-C26D-4FAE-AD96-D542A5372E58}" type="datetimeFigureOut">
              <a:rPr lang="ru-RU" smtClean="0"/>
              <a:t>05.04.11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8A7F-09CB-4819-BF2F-2E6053593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426C723-A115-4856-BE44-BA400C8E6B4F}" type="datetimeFigureOut">
              <a:rPr lang="ru-RU" smtClean="0"/>
              <a:pPr/>
              <a:t>05.04.11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1503DCF-DE0D-4AFE-AB1B-B2712293F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3DCF-DE0D-4AFE-AB1B-B2712293F5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5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D22233-AF6E-3D43-A152-C113E6CE151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>
                <a:ea typeface="ＭＳ Ｐゴシック" charset="0"/>
              </a:rPr>
              <a:t>Мы начнем доклад с нашего видения концепции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. Далее остановимся на значимости стандартов для воплощения концепции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в жизнь. И, возможно, самое ценное – попытаемся обрисовать те сложности, проблемы и риски, с которыми будет связана работа по совершенствованию энергосистемы на основе принципов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.</a:t>
            </a:r>
          </a:p>
          <a:p>
            <a:r>
              <a:rPr lang="ru-RU">
                <a:ea typeface="ＭＳ Ｐゴシック" charset="0"/>
              </a:rPr>
              <a:t>	Итак, что же такое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? С момента появления термина этот вопрос не потерял актуальности – и, вероятно, останется столь же злободневным еще долгое время. Популярность этой темы растет, к её обсуждению присоединяются не только члены профессионального сообщества, но и представители смежных отраслей – безусловно, особенно важно упомянуть </a:t>
            </a:r>
            <a:r>
              <a:rPr lang="en-US">
                <a:ea typeface="ＭＳ Ｐゴシック" charset="0"/>
              </a:rPr>
              <a:t>IT</a:t>
            </a:r>
            <a:r>
              <a:rPr lang="ru-RU">
                <a:ea typeface="ＭＳ Ｐゴシック" charset="0"/>
              </a:rPr>
              <a:t>-сферу – а также политики, ученые, футурологи, журналисты. Такое внимание к теме закономерно ведет к её размыванию, появлению довольно разных трактовок и видений. </a:t>
            </a:r>
          </a:p>
          <a:p>
            <a:r>
              <a:rPr lang="ru-RU">
                <a:ea typeface="ＭＳ Ｐゴシック" charset="0"/>
              </a:rPr>
              <a:t>Как вы знаете, в течение почти всего года в России ученым сообществом и руководителями федеральных органов исполнительной власти обсуждалась тема технологических платформ. Одна из них, в формировании которой НП «ИНВЭЛ» принимает активное участие, была названа «Интеллектуальная энергетическая система России» - это также пример разнообразия названий, связанных с одной идеей. Также отметим, что разнообразие трактовок – свидетельство огромного потенциала концепции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. Она вызывает неподдельный интерес и энтузиазм, предполагает глобальные изменения энергетики, экономики, всего образа нашей жизни, и именно потому вызывает желание иметь – или декларировать – отношение к этому глобальному проекту.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610E48-4BA0-604F-87F3-1CCBAABB953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>
                <a:ea typeface="ＭＳ Ｐゴシック" charset="0"/>
              </a:rPr>
              <a:t>По нашему мнению, Smart Grid – это именно концептуальная модель энергетики, которая сложится в результате ближайших лет исследований, обсуждений, перспективных разработок. Это не только сеть электропередачи, это полностью интерактивная, самовосстанавливающаяся система, имеющая сетевую топологию. Интерактивность, передача информации как потребителям, так и производителям энергии, сделают энергетику будущего гораздо более  ориентированной на нужды человека, улучшат качество управления энергосистемой. Пожалуй, нет смысла останавливаться подробно на тех преимуществах и возможностях, которые рисуются нашему воображению уже сейчас, просто отметим, что организованная по такой модели энергетика будущего будет выгодна как для потребителей, так и для энергокомпаний.</a:t>
            </a:r>
          </a:p>
          <a:p>
            <a:r>
              <a:rPr lang="ru-RU">
                <a:ea typeface="ＭＳ Ｐゴシック" charset="0"/>
              </a:rPr>
              <a:t> Однако было бы неверно говорить о том, что значимость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обусловлена исключительно теми возможностями, которые предоставляет эта модель. Движение в сторону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на деле связано с объективной и весьма жесткой необходимостью сделать энергетику гораздо более эффективной в условиях роста энергопотребления ограниченности энергоресурсов. </a:t>
            </a:r>
          </a:p>
          <a:p>
            <a:r>
              <a:rPr lang="ru-RU">
                <a:ea typeface="ＭＳ Ｐゴシック" charset="0"/>
              </a:rPr>
              <a:t>Таким образом,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– это в том числе и вызов компаниям энергетической отрасли и других областей – вызов, стимулирующий инновационное развитие, поиск новых решений, кардинальный пересмотр устоявшихся взглядов и практик. И вызов этот, в силу разных причин, на которых мы остановимся позже, особенно драматичен для России, поскольку масштабы как проблем, так и возможностей в нашей стране особенно велики.</a:t>
            </a:r>
          </a:p>
          <a:p>
            <a:r>
              <a:rPr lang="ru-RU">
                <a:ea typeface="ＭＳ Ｐゴシック" charset="0"/>
              </a:rPr>
              <a:t>Обозначив наше видение темы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, перейдем к теме стандартизации.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BD0649-DE48-8649-B2D6-B98216DE61A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>
                <a:ea typeface="ＭＳ Ｐゴシック" charset="0"/>
              </a:rPr>
              <a:t>Так мы приблизились к раскрытию нашего понимания концепции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. По нашему мнению, Smart Grid – это именно концептуальная модель энергетики, которая сложится в результате ближайших лет исследований, обсуждений, перспективных разработок. Это не только сеть электропередачи, это полностью интерактивная, самовосстанавливающаяся система, имеющая сетевую топологию. </a:t>
            </a:r>
          </a:p>
          <a:p>
            <a:r>
              <a:rPr lang="ru-RU">
                <a:ea typeface="ＭＳ Ｐゴシック" charset="0"/>
              </a:rPr>
              <a:t>Интерактивность, передача информации как потребителям, так и производителям энергии, сделают энергетику будущего гораздо более  ориентированной на нужды человека, улучшат качество управления энергосистемой. Пожалуй, нет смысла останавливаться подробно на тех преимуществах и возможностях, которые рисуются нашему воображению уже сейчас, просто отметим, что организованная по такой модели энергетика будущего будет выгодна как для потребителей, так и для энергокомпаний. Однако было бы неверно говорить о том, что значимость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обусловлена исключительно теми возможностями, которые предоставляет эта модель. Движение в сторону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на деле связано с объективной и весьма жесткой необходимостью сделать энергетику гораздо более эффективной в условиях роста энергопотребления ограниченности энергоресурсов. </a:t>
            </a:r>
          </a:p>
          <a:p>
            <a:r>
              <a:rPr lang="ru-RU">
                <a:ea typeface="ＭＳ Ｐゴシック" charset="0"/>
              </a:rPr>
              <a:t>Таким образом,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 – это в том числе и вызов компаниям энергетической отрасли и других областей – вызов, стимулирующий инновационное развитие, поиск новых решений, кардинальный пересмотр устоявшихся взглядов и практик. И вызов этот, в силу разных причин, на которых мы остановимся позже, особенно драматичен для России, поскольку масштабы как проблем, так и возможностей в нашей стране особенно велики.</a:t>
            </a:r>
          </a:p>
          <a:p>
            <a:r>
              <a:rPr lang="ru-RU">
                <a:ea typeface="ＭＳ Ｐゴシック" charset="0"/>
              </a:rPr>
              <a:t>	Обозначив наше видение темы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, перейдем к теме стандартизации.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23BC40-60C8-CF41-95D2-4053206F1CB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>
                <a:ea typeface="ＭＳ Ｐゴシック" charset="0"/>
              </a:rPr>
              <a:t>Именно стандарты являются ключом к реализации концепции </a:t>
            </a:r>
            <a:r>
              <a:rPr lang="en-US">
                <a:ea typeface="ＭＳ Ｐゴシック" charset="0"/>
              </a:rPr>
              <a:t>Smart Grid</a:t>
            </a:r>
            <a:r>
              <a:rPr lang="ru-RU">
                <a:ea typeface="ＭＳ Ｐゴシック" charset="0"/>
              </a:rPr>
              <a:t>, к объединению, интеграции различных объектов в единую и слаженно функционирующую комплексную систему.</a:t>
            </a:r>
          </a:p>
          <a:p>
            <a:r>
              <a:rPr lang="ru-RU">
                <a:ea typeface="ＭＳ Ｐゴシック" charset="0"/>
              </a:rPr>
              <a:t>	Единые стандарты делают возможными такие решения, как интерактивное взаимодействие всех субъектов энергосистемы в режиме реального времени на основе использования интеллектуальных устройств, а также широкое использование возобновляемых источников энергии. Эффективная интеграция различных объектов энергосистемы требует иной организации обмена информацией. Сегодня существуют разноформатные и негармонизированные между собой стандарты, что вызывает множество проблем. </a:t>
            </a:r>
          </a:p>
          <a:p>
            <a:pPr eaLnBrk="1" hangingPunct="1"/>
            <a:endParaRPr lang="ru-RU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4AD83D-F89A-9B43-ABEB-2611978E176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>
                <a:ea typeface="ＭＳ Ｐゴシック" charset="0"/>
              </a:rPr>
              <a:t>Второй шаг - совершенствование системы нормативно-технического регулирования в отрасли. Существующая в настоящее время в электроэнергетике система регулирования не отвечает требованиям времени. Это связано с рядом объективных причин: за последние два десятка лет произошли существенные изменения. Коренные преобразования пережила страна, вся система функционирования экономики, а также государственного управления. </a:t>
            </a:r>
          </a:p>
          <a:p>
            <a:r>
              <a:rPr lang="ru-RU">
                <a:ea typeface="ＭＳ Ｐゴシック" charset="0"/>
              </a:rPr>
              <a:t>Административная реформа в стране обусловила изменение компетенции федеральных органов исполнительной власти в сфере электроэнергетики. Реформа электроэнергетической отрасли, ликвидация ОАО «РАО ЕЭС России» привела к отсутствию единого корпоративного центра управления.  Реорганизация ЕЭС, изменив облик отрасли, не только не разрешила основных вопросов развития электроэнергетики, но и поставила ряд новых, связанных с изменившимся характером взаимоотношений участников энергетического рынка. Развитие рынков электроэнергии и мощности повлекло за собой снижение возможностей административного управления в этой сфере со стороны органов государственной власти.</a:t>
            </a:r>
          </a:p>
          <a:p>
            <a:r>
              <a:rPr lang="ru-RU">
                <a:ea typeface="ＭＳ Ｐゴシック" charset="0"/>
              </a:rPr>
              <a:t> Реализуемая в стране новая концепция технического регулирования предусматривает введение системы добровольной стандартизации, изменение статуса документов технического регулирования, сокращение полномочий Минэнерго России и других федеральных органов исполнительной власти по принятию нормативно-технических документов. Расширение международного сотрудничества компаний отрасли вызывает необходимость гармонизации технических требований с международными правилами, в том числе принимаемыми в рамках ЕврАзЭс и Таможенного союза.</a:t>
            </a:r>
          </a:p>
          <a:p>
            <a:r>
              <a:rPr lang="ru-RU">
                <a:ea typeface="ＭＳ Ｐゴシック" charset="0"/>
              </a:rPr>
              <a:t>В то же время  система нормативно-правового регулирования далеко не всегда менялась в соответствии с новым положением дел. И сегодня можно наблюдать существование как значительных пробелов, так и ненужного дублирования норм и правил в сфере технического регулирования. </a:t>
            </a:r>
          </a:p>
          <a:p>
            <a:r>
              <a:rPr lang="ru-RU">
                <a:ea typeface="ＭＳ Ｐゴシック" charset="0"/>
              </a:rPr>
              <a:t>Дублирование связано с тем, что, с одной стороны, различные федеральные органы исполнительной власти принимают документы по аналогичным вопросам функционирования ЕЭС, а, с другой стороны, сами энергокомпании разрабатывают и применяют собственные стандарты, не гармонизированные между собой. </a:t>
            </a:r>
          </a:p>
          <a:p>
            <a:r>
              <a:rPr lang="ru-RU">
                <a:ea typeface="ＭＳ Ｐゴシック" charset="0"/>
              </a:rPr>
              <a:t>Кроме того, новые нормативно-технические документы принимаются в незначительном объеме, который явно не достаточен для достижения надлежащего уровня правового регулирования. Также проблемным является вопрос своевременной актуализации норм и отмены фактически не применяемых.  </a:t>
            </a:r>
          </a:p>
          <a:p>
            <a:r>
              <a:rPr lang="ru-RU">
                <a:ea typeface="ＭＳ Ｐゴシック" charset="0"/>
              </a:rPr>
              <a:t>Такая ситуация неопределенности усугубляется тем, что в настоящее время ни за кем в отрасли не закреплена функция по обеспечению единства при  разработке и принятии документов в сфере технического регулирования.  </a:t>
            </a:r>
          </a:p>
          <a:p>
            <a:r>
              <a:rPr lang="ru-RU">
                <a:ea typeface="ＭＳ Ｐゴシック" charset="0"/>
              </a:rPr>
              <a:t>В результате энергосистема России, являясь единой технологической  системой, регулируется разрозненными и негармонизированными между собой  нормами  и правилами. Поэтому управление ЕЭС как целостной системой сейчас крайне затруднено, в том числе по  причине несогласованности стандартов.</a:t>
            </a:r>
          </a:p>
          <a:p>
            <a:r>
              <a:rPr lang="ru-RU">
                <a:ea typeface="ＭＳ Ｐゴシック" charset="0"/>
              </a:rPr>
              <a:t>	Между тем, мы не только стоим перед необходимостью перехода на единое комплексное регулирование энергосистемы страны на базе стандартов Smart Grid, но и имеем для этого лучшие, чем в других странах, условия: энергосистема России изначально формировалась как единая. Единство энергосистемы и единство стандартов – ключевые условия движения к энергетике будущего, построенной на принципах Smart Grid.</a:t>
            </a:r>
          </a:p>
          <a:p>
            <a:pPr eaLnBrk="1" hangingPunct="1"/>
            <a:endParaRPr lang="ru-RU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47D3E3-2915-9A4E-A60D-1D86A132FD2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3DCF-DE0D-4AFE-AB1B-B2712293F5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9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958" indent="-291522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089" indent="-233218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524" indent="-233218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8959" indent="-233218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AE819-41CB-4001-8D25-9E680D9616B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  <a:ea typeface="ＭＳ Ｐゴシック" pitchFamily="34" charset="-128"/>
              </a:rPr>
              <a:t>Так стоит ли делать выбор в пользу 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Smart Grid</a:t>
            </a:r>
            <a:r>
              <a:rPr lang="ru-RU" smtClean="0">
                <a:latin typeface="Arial" pitchFamily="34" charset="0"/>
                <a:ea typeface="ＭＳ Ｐゴシック" pitchFamily="34" charset="-128"/>
              </a:rPr>
              <a:t>? Правда заключается в том, что этот выбор должен быть продиктован не только привлекательными образами будущего, но и экономическими, правовыми условиями, которых в России пока нет.</a:t>
            </a:r>
          </a:p>
          <a:p>
            <a:r>
              <a:rPr lang="ru-RU" smtClean="0">
                <a:latin typeface="Arial" pitchFamily="34" charset="0"/>
                <a:ea typeface="ＭＳ Ｐゴシック" pitchFamily="34" charset="-128"/>
              </a:rPr>
              <a:t>	Современная нам система работает со сбоями, это общеизвестно. Почему же она продолжает существовать? Потому, что пока что это устраивает всех – как игроков рынка, так и потребителей, будь то частные лица или, к примеру, предприятия, потребляющие энергию.</a:t>
            </a:r>
          </a:p>
          <a:p>
            <a:r>
              <a:rPr lang="ru-RU" smtClean="0">
                <a:latin typeface="Arial" pitchFamily="34" charset="0"/>
                <a:ea typeface="ＭＳ Ｐゴシック" pitchFamily="34" charset="-128"/>
              </a:rPr>
              <a:t>	Запрос на повышение надежности и бесперебойности работы энергосистемы должен исходить в первую очередь от потребителей, и запрос этот должен быть подкреплен правовыми основаниями, юридической возможностью требовать компенсации за убытки, возникающие  при неполучении электроэнергии.</a:t>
            </a:r>
          </a:p>
          <a:p>
            <a:r>
              <a:rPr lang="ru-RU" smtClean="0">
                <a:latin typeface="Arial" pitchFamily="34" charset="0"/>
                <a:ea typeface="ＭＳ Ｐゴシック" pitchFamily="34" charset="-128"/>
              </a:rPr>
              <a:t>	Иными словами, активность потребителя, его требовательность – это ключевой фактор перехода к энергетике, построенной на основе концепции 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Smart Grid</a:t>
            </a:r>
            <a:r>
              <a:rPr lang="ru-RU" smtClean="0">
                <a:latin typeface="Arial" pitchFamily="34" charset="0"/>
                <a:ea typeface="ＭＳ Ｐゴシック" pitchFamily="34" charset="-128"/>
              </a:rPr>
              <a:t>. Если мы будем двигаться в сторону защиты прав потребителей, мы придем к 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Smart Grid</a:t>
            </a:r>
            <a:r>
              <a:rPr lang="ru-RU" smtClean="0">
                <a:latin typeface="Arial" pitchFamily="34" charset="0"/>
                <a:ea typeface="ＭＳ Ｐゴシック" pitchFamily="34" charset="-128"/>
              </a:rPr>
              <a:t>, поскольку это будет экономически более выгодной для энергокомпаний моделью энергетики будущего.</a:t>
            </a:r>
          </a:p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BUFFER:INVEL:Fon_4_PPT:BckgroundsPPT:Invel_Bcgr_1_HR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UFFER:INVEL:Fon_4_PPT:BckgroundsPPT:Invel_Bcgr_1_H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97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1905000"/>
            <a:ext cx="54864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2"/>
          </p:nvPr>
        </p:nvSpPr>
        <p:spPr>
          <a:xfrm>
            <a:off x="3139200" y="5616000"/>
            <a:ext cx="5328592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90000" y="1832400"/>
            <a:ext cx="3041840" cy="42484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329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189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5715000" y="1905000"/>
            <a:ext cx="320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2"/>
          </p:nvPr>
        </p:nvSpPr>
        <p:spPr>
          <a:xfrm>
            <a:off x="90000" y="4186800"/>
            <a:ext cx="2699792" cy="2266536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90000" y="1832400"/>
            <a:ext cx="5130072" cy="217266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329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2527200" y="41868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501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1905000"/>
            <a:ext cx="26670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6248400" y="1905000"/>
            <a:ext cx="26670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/>
          </p:nvPr>
        </p:nvSpPr>
        <p:spPr>
          <a:xfrm>
            <a:off x="90000" y="1832400"/>
            <a:ext cx="3041840" cy="42484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329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31356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>
          <a:xfrm>
            <a:off x="59580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519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905000"/>
            <a:ext cx="26670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1905000"/>
            <a:ext cx="54864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>
          <a:xfrm>
            <a:off x="31356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59580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8"/>
          </p:nvPr>
        </p:nvSpPr>
        <p:spPr>
          <a:xfrm>
            <a:off x="900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054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6248400" y="3733800"/>
            <a:ext cx="2667000" cy="167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3733800"/>
            <a:ext cx="2667000" cy="167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9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1905000"/>
            <a:ext cx="2667000" cy="167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 noChangeArrowheads="1"/>
          </p:cNvSpPr>
          <p:nvPr>
            <p:ph sz="quarter" idx="4294967295"/>
          </p:nvPr>
        </p:nvSpPr>
        <p:spPr>
          <a:xfrm>
            <a:off x="6248400" y="1905000"/>
            <a:ext cx="2667000" cy="167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4"/>
          </p:nvPr>
        </p:nvSpPr>
        <p:spPr>
          <a:xfrm>
            <a:off x="90000" y="1832400"/>
            <a:ext cx="3041840" cy="42484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329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/>
          </p:nvPr>
        </p:nvSpPr>
        <p:spPr>
          <a:xfrm>
            <a:off x="31356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17"/>
          </p:nvPr>
        </p:nvSpPr>
        <p:spPr>
          <a:xfrm>
            <a:off x="5958000" y="5562000"/>
            <a:ext cx="2700000" cy="1296144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3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163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2486170C-E325-46F1-8004-1DA9035961C8}" type="datetime1">
              <a:rPr lang="ru-RU" smtClean="0"/>
              <a:t>05.04.11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885CFCF5-41BE-4B7A-A53F-240F28310443}" type="datetime1">
              <a:rPr lang="ru-RU" smtClean="0"/>
              <a:t>05.04.11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8537DDBA-93FC-4AA1-8F62-9D8693D81A49}" type="datetime1">
              <a:rPr lang="ru-RU" smtClean="0"/>
              <a:t>05.04.11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1749600"/>
            <a:ext cx="4896544" cy="576064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2200"/>
              </a:lnSpc>
              <a:buNone/>
              <a:defRPr sz="2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2358000"/>
            <a:ext cx="4573513" cy="3068960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685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2872800"/>
            <a:ext cx="6030248" cy="1276216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4100"/>
              </a:lnSpc>
              <a:buNone/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52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2486170C-E325-46F1-8004-1DA9035961C8}" type="datetime1">
              <a:rPr lang="ru-RU" smtClean="0"/>
              <a:t>05.04.11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885CFCF5-41BE-4B7A-A53F-240F28310443}" type="datetime1">
              <a:rPr lang="ru-RU" smtClean="0"/>
              <a:t>05.04.11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/>
          <a:lstStyle/>
          <a:p>
            <a:fld id="{8537DDBA-93FC-4AA1-8F62-9D8693D81A49}" type="datetime1">
              <a:rPr lang="ru-RU" smtClean="0"/>
              <a:t>05.04.11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/>
          <a:lstStyle/>
          <a:p>
            <a:fld id="{A3BCC53E-DE1E-4D82-95F8-1B0FBEBE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2052000"/>
            <a:ext cx="4249042" cy="800936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2400"/>
              </a:lnSpc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774000" y="2754000"/>
            <a:ext cx="3744913" cy="504825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3501008"/>
            <a:ext cx="3744913" cy="1512168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3"/>
          </p:nvPr>
        </p:nvSpPr>
        <p:spPr>
          <a:xfrm>
            <a:off x="774000" y="5085184"/>
            <a:ext cx="3744913" cy="504056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79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2052000"/>
            <a:ext cx="4249042" cy="800936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2400"/>
              </a:lnSpc>
              <a:buNone/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1"/>
          </p:nvPr>
        </p:nvSpPr>
        <p:spPr>
          <a:xfrm>
            <a:off x="774000" y="2754000"/>
            <a:ext cx="3744913" cy="504825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3501008"/>
            <a:ext cx="3744913" cy="1512168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/>
          </p:nvPr>
        </p:nvSpPr>
        <p:spPr>
          <a:xfrm>
            <a:off x="774000" y="5085184"/>
            <a:ext cx="3744913" cy="504056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800"/>
              </a:lnSpc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91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2296800"/>
            <a:ext cx="4896544" cy="1276216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4100"/>
              </a:lnSpc>
              <a:buNone/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3600000"/>
            <a:ext cx="3744913" cy="1152128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7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399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2296800"/>
            <a:ext cx="4896544" cy="1276216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4100"/>
              </a:lnSpc>
              <a:buNone/>
              <a:defRPr sz="3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3600000"/>
            <a:ext cx="3744913" cy="1152128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27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643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/>
          <p:cNvSpPr>
            <a:spLocks noGrp="1"/>
          </p:cNvSpPr>
          <p:nvPr>
            <p:ph type="body" sz="quarter" idx="13"/>
          </p:nvPr>
        </p:nvSpPr>
        <p:spPr>
          <a:xfrm>
            <a:off x="7329600" y="295200"/>
            <a:ext cx="1224136" cy="648072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ts val="1200"/>
              </a:lnSpc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74000" y="1749600"/>
            <a:ext cx="4896544" cy="576064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2200"/>
              </a:lnSpc>
              <a:buNone/>
              <a:defRPr sz="2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>
          <a:xfrm>
            <a:off x="774000" y="2358000"/>
            <a:ext cx="4573513" cy="3068960"/>
          </a:xfrm>
          <a:prstGeom prst="rect">
            <a:avLst/>
          </a:prstGeom>
          <a:noFill/>
        </p:spPr>
        <p:txBody>
          <a:bodyPr/>
          <a:lstStyle>
            <a:lvl1pPr marL="21600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6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BUFFER:INVEL:Fon_4_PPT:BckgroundsPPT:Invel_Bcgr_1_HR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5" Type="http://schemas.openxmlformats.org/officeDocument/2006/relationships/image" Target="BUFFER:INVEL:Fon_4_PPT:BckgroundsPPT:Invel_Bcgr_11_HR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BUFFER:INVEL:Fon_4_PPT:BckgroundsPPT:Invel_Bcgr_2_HR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BUFFER:INVEL:Fon_4_PPT:BckgroundsPPT:Invel_Bcgr_NewTop_Green_HR.jpg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BUFFER:INVEL:Fon_4_PPT:BckgroundsPPT:Invel_Bcgr_NewTop_HR.jpg" TargetMode="Externa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BUFFER:INVEL:Fon_4_PPT:BckgroundsPPT:Invel_Bcgr_7_HR.tif" TargetMode="External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BUFFER:INVEL:Fon_4_PPT:BckgroundsPPT:Invel_Bcgr_6_HR.jpg" TargetMode="External"/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UFFER:INVEL:Fon_4_PPT:BckgroundsPPT:Invel_Bcgr_1_H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UFFER:INVEL:Fon_4_PPT:BckgroundsPPT:Invel_Bcgr_11_H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BUFFER:INVEL:Fon_4_PPT:BckgroundsPPT:Invel_Bcgr_2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BUFFER:INVEL:Fon_4_PPT:BckgroundsPPT:Invel_Bcgr_NewTop_Green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UFFER:INVEL:Fon_4_PPT:BckgroundsPPT:Invel_Bcgr_NewTop_HR.jpg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5" r:id="rId7"/>
    <p:sldLayoutId id="2147483696" r:id="rId8"/>
    <p:sldLayoutId id="214748369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UFFER:INVEL:Fon_4_PPT:BckgroundsPPT:Invel_Bcgr_7_HR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UFFER:INVEL:Fon_4_PPT:BckgroundsPPT:Invel_Bcgr_6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3.xml"/><Relationship Id="rId20" Type="http://schemas.openxmlformats.org/officeDocument/2006/relationships/diagramColors" Target="../diagrams/colors5.xml"/><Relationship Id="rId21" Type="http://schemas.microsoft.com/office/2007/relationships/diagramDrawing" Target="../diagrams/drawing5.xml"/><Relationship Id="rId22" Type="http://schemas.openxmlformats.org/officeDocument/2006/relationships/diagramData" Target="../diagrams/data6.xml"/><Relationship Id="rId23" Type="http://schemas.openxmlformats.org/officeDocument/2006/relationships/diagramLayout" Target="../diagrams/layout6.xml"/><Relationship Id="rId24" Type="http://schemas.openxmlformats.org/officeDocument/2006/relationships/diagramQuickStyle" Target="../diagrams/quickStyle6.xml"/><Relationship Id="rId25" Type="http://schemas.openxmlformats.org/officeDocument/2006/relationships/diagramColors" Target="../diagrams/colors6.xml"/><Relationship Id="rId26" Type="http://schemas.microsoft.com/office/2007/relationships/diagramDrawing" Target="../diagrams/drawing6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7" Type="http://schemas.openxmlformats.org/officeDocument/2006/relationships/diagramData" Target="../diagrams/data5.xml"/><Relationship Id="rId18" Type="http://schemas.openxmlformats.org/officeDocument/2006/relationships/diagramLayout" Target="../diagrams/layout5.xml"/><Relationship Id="rId19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7" Type="http://schemas.openxmlformats.org/officeDocument/2006/relationships/diagramData" Target="../diagrams/data10.xml"/><Relationship Id="rId18" Type="http://schemas.openxmlformats.org/officeDocument/2006/relationships/diagramLayout" Target="../diagrams/layout10.xml"/><Relationship Id="rId19" Type="http://schemas.openxmlformats.org/officeDocument/2006/relationships/diagramQuickStyle" Target="../diagrams/quickStyle10.xml"/><Relationship Id="rId63" Type="http://schemas.openxmlformats.org/officeDocument/2006/relationships/diagramLayout" Target="../diagrams/layout19.xml"/><Relationship Id="rId64" Type="http://schemas.openxmlformats.org/officeDocument/2006/relationships/diagramQuickStyle" Target="../diagrams/quickStyle19.xml"/><Relationship Id="rId65" Type="http://schemas.openxmlformats.org/officeDocument/2006/relationships/diagramColors" Target="../diagrams/colors19.xml"/><Relationship Id="rId66" Type="http://schemas.microsoft.com/office/2007/relationships/diagramDrawing" Target="../diagrams/drawing19.xml"/><Relationship Id="rId67" Type="http://schemas.openxmlformats.org/officeDocument/2006/relationships/diagramData" Target="../diagrams/data20.xml"/><Relationship Id="rId68" Type="http://schemas.openxmlformats.org/officeDocument/2006/relationships/diagramLayout" Target="../diagrams/layout20.xml"/><Relationship Id="rId69" Type="http://schemas.openxmlformats.org/officeDocument/2006/relationships/diagramQuickStyle" Target="../diagrams/quickStyle20.xml"/><Relationship Id="rId50" Type="http://schemas.openxmlformats.org/officeDocument/2006/relationships/diagramColors" Target="../diagrams/colors16.xml"/><Relationship Id="rId51" Type="http://schemas.microsoft.com/office/2007/relationships/diagramDrawing" Target="../diagrams/drawing16.xml"/><Relationship Id="rId52" Type="http://schemas.openxmlformats.org/officeDocument/2006/relationships/diagramData" Target="../diagrams/data17.xml"/><Relationship Id="rId53" Type="http://schemas.openxmlformats.org/officeDocument/2006/relationships/diagramLayout" Target="../diagrams/layout17.xml"/><Relationship Id="rId54" Type="http://schemas.openxmlformats.org/officeDocument/2006/relationships/diagramQuickStyle" Target="../diagrams/quickStyle17.xml"/><Relationship Id="rId55" Type="http://schemas.openxmlformats.org/officeDocument/2006/relationships/diagramColors" Target="../diagrams/colors17.xml"/><Relationship Id="rId56" Type="http://schemas.microsoft.com/office/2007/relationships/diagramDrawing" Target="../diagrams/drawing17.xml"/><Relationship Id="rId57" Type="http://schemas.openxmlformats.org/officeDocument/2006/relationships/diagramData" Target="../diagrams/data18.xml"/><Relationship Id="rId58" Type="http://schemas.openxmlformats.org/officeDocument/2006/relationships/diagramLayout" Target="../diagrams/layout18.xml"/><Relationship Id="rId59" Type="http://schemas.openxmlformats.org/officeDocument/2006/relationships/diagramQuickStyle" Target="../diagrams/quickStyle18.xml"/><Relationship Id="rId40" Type="http://schemas.openxmlformats.org/officeDocument/2006/relationships/diagramColors" Target="../diagrams/colors14.xml"/><Relationship Id="rId41" Type="http://schemas.microsoft.com/office/2007/relationships/diagramDrawing" Target="../diagrams/drawing14.xml"/><Relationship Id="rId42" Type="http://schemas.openxmlformats.org/officeDocument/2006/relationships/diagramData" Target="../diagrams/data15.xml"/><Relationship Id="rId43" Type="http://schemas.openxmlformats.org/officeDocument/2006/relationships/diagramLayout" Target="../diagrams/layout15.xml"/><Relationship Id="rId44" Type="http://schemas.openxmlformats.org/officeDocument/2006/relationships/diagramQuickStyle" Target="../diagrams/quickStyle15.xml"/><Relationship Id="rId45" Type="http://schemas.openxmlformats.org/officeDocument/2006/relationships/diagramColors" Target="../diagrams/colors15.xml"/><Relationship Id="rId46" Type="http://schemas.microsoft.com/office/2007/relationships/diagramDrawing" Target="../diagrams/drawing15.xml"/><Relationship Id="rId47" Type="http://schemas.openxmlformats.org/officeDocument/2006/relationships/diagramData" Target="../diagrams/data16.xml"/><Relationship Id="rId48" Type="http://schemas.openxmlformats.org/officeDocument/2006/relationships/diagramLayout" Target="../diagrams/layout16.xml"/><Relationship Id="rId49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30" Type="http://schemas.openxmlformats.org/officeDocument/2006/relationships/diagramColors" Target="../diagrams/colors12.xml"/><Relationship Id="rId31" Type="http://schemas.microsoft.com/office/2007/relationships/diagramDrawing" Target="../diagrams/drawing12.xml"/><Relationship Id="rId32" Type="http://schemas.openxmlformats.org/officeDocument/2006/relationships/diagramData" Target="../diagrams/data13.xml"/><Relationship Id="rId33" Type="http://schemas.openxmlformats.org/officeDocument/2006/relationships/diagramLayout" Target="../diagrams/layout13.xml"/><Relationship Id="rId34" Type="http://schemas.openxmlformats.org/officeDocument/2006/relationships/diagramQuickStyle" Target="../diagrams/quickStyle13.xml"/><Relationship Id="rId35" Type="http://schemas.openxmlformats.org/officeDocument/2006/relationships/diagramColors" Target="../diagrams/colors13.xml"/><Relationship Id="rId36" Type="http://schemas.microsoft.com/office/2007/relationships/diagramDrawing" Target="../diagrams/drawing13.xml"/><Relationship Id="rId37" Type="http://schemas.openxmlformats.org/officeDocument/2006/relationships/diagramData" Target="../diagrams/data14.xml"/><Relationship Id="rId38" Type="http://schemas.openxmlformats.org/officeDocument/2006/relationships/diagramLayout" Target="../diagrams/layout14.xml"/><Relationship Id="rId39" Type="http://schemas.openxmlformats.org/officeDocument/2006/relationships/diagramQuickStyle" Target="../diagrams/quickStyle14.xml"/><Relationship Id="rId70" Type="http://schemas.openxmlformats.org/officeDocument/2006/relationships/diagramColors" Target="../diagrams/colors20.xml"/><Relationship Id="rId71" Type="http://schemas.microsoft.com/office/2007/relationships/diagramDrawing" Target="../diagrams/drawing20.xml"/><Relationship Id="rId20" Type="http://schemas.openxmlformats.org/officeDocument/2006/relationships/diagramColors" Target="../diagrams/colors10.xml"/><Relationship Id="rId21" Type="http://schemas.microsoft.com/office/2007/relationships/diagramDrawing" Target="../diagrams/drawing10.xml"/><Relationship Id="rId22" Type="http://schemas.openxmlformats.org/officeDocument/2006/relationships/diagramData" Target="../diagrams/data11.xml"/><Relationship Id="rId23" Type="http://schemas.openxmlformats.org/officeDocument/2006/relationships/diagramLayout" Target="../diagrams/layout11.xml"/><Relationship Id="rId24" Type="http://schemas.openxmlformats.org/officeDocument/2006/relationships/diagramQuickStyle" Target="../diagrams/quickStyle11.xml"/><Relationship Id="rId25" Type="http://schemas.openxmlformats.org/officeDocument/2006/relationships/diagramColors" Target="../diagrams/colors11.xml"/><Relationship Id="rId26" Type="http://schemas.microsoft.com/office/2007/relationships/diagramDrawing" Target="../diagrams/drawing11.xml"/><Relationship Id="rId27" Type="http://schemas.openxmlformats.org/officeDocument/2006/relationships/diagramData" Target="../diagrams/data12.xml"/><Relationship Id="rId28" Type="http://schemas.openxmlformats.org/officeDocument/2006/relationships/diagramLayout" Target="../diagrams/layout12.xml"/><Relationship Id="rId29" Type="http://schemas.openxmlformats.org/officeDocument/2006/relationships/diagramQuickStyle" Target="../diagrams/quickStyle12.xml"/><Relationship Id="rId60" Type="http://schemas.openxmlformats.org/officeDocument/2006/relationships/diagramColors" Target="../diagrams/colors18.xml"/><Relationship Id="rId61" Type="http://schemas.microsoft.com/office/2007/relationships/diagramDrawing" Target="../diagrams/drawing18.xml"/><Relationship Id="rId62" Type="http://schemas.openxmlformats.org/officeDocument/2006/relationships/diagramData" Target="../diagrams/data19.xml"/><Relationship Id="rId10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1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hyperlink" Target="http://incose.ru/" TargetMode="External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BUFFER:INVEL:Fon_4_PPT:BckgroundsPPT:Invel_Bcgr_6_HR.jpg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BUFFER/INVEL/Fon_4_PPT/BckgroundsPPT/Invel_Bcgr_4_HR.jpg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iridenko\Pictures\121trfv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979712" y="38309"/>
            <a:ext cx="6967776" cy="836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Центр стандартизации в электроэнергетике</a:t>
            </a:r>
            <a:endParaRPr lang="en-US" sz="2400" dirty="0" smtClean="0"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sz="1600" i="1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Что это такое?</a:t>
            </a:r>
            <a:endParaRPr lang="ru-RU" sz="1600" i="1" dirty="0"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42839"/>
              </p:ext>
            </p:extLst>
          </p:nvPr>
        </p:nvGraphicFramePr>
        <p:xfrm>
          <a:off x="266135" y="1444511"/>
          <a:ext cx="86787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5869" y="2784956"/>
            <a:ext cx="8967525" cy="3668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805" y="5758408"/>
            <a:ext cx="936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Организационно-правовая форма ?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792865" y="3107597"/>
            <a:ext cx="413299" cy="1807102"/>
          </a:xfrm>
          <a:prstGeom prst="rightArrow">
            <a:avLst>
              <a:gd name="adj1" fmla="val 70005"/>
              <a:gd name="adj2" fmla="val 614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</a:rPr>
              <a:t>путем</a:t>
            </a:r>
            <a:endParaRPr lang="ru-RU" sz="1200" dirty="0">
              <a:solidFill>
                <a:srgbClr val="28465E"/>
              </a:solidFill>
              <a:latin typeface="Verdana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009098" y="1392875"/>
            <a:ext cx="425247" cy="2271703"/>
          </a:xfrm>
          <a:prstGeom prst="rightArrow">
            <a:avLst>
              <a:gd name="adj1" fmla="val 70005"/>
              <a:gd name="adj2" fmla="val 614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</a:rPr>
              <a:t>действующий</a:t>
            </a:r>
            <a:endParaRPr lang="ru-RU" sz="1200" dirty="0">
              <a:solidFill>
                <a:srgbClr val="28465E"/>
              </a:solidFill>
              <a:latin typeface="Verdana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219076" y="1393931"/>
            <a:ext cx="425247" cy="2271703"/>
          </a:xfrm>
          <a:prstGeom prst="rightArrow">
            <a:avLst>
              <a:gd name="adj1" fmla="val 70005"/>
              <a:gd name="adj2" fmla="val 614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</a:rPr>
              <a:t>формирующий</a:t>
            </a:r>
            <a:endParaRPr lang="ru-RU" sz="1200" dirty="0">
              <a:solidFill>
                <a:srgbClr val="28465E"/>
              </a:solidFill>
              <a:latin typeface="Verdana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444390" y="1390178"/>
            <a:ext cx="425247" cy="2271703"/>
          </a:xfrm>
          <a:prstGeom prst="rightArrow">
            <a:avLst>
              <a:gd name="adj1" fmla="val 70005"/>
              <a:gd name="adj2" fmla="val 614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Verdana" pitchFamily="34" charset="0"/>
              </a:rPr>
              <a:t>применяющий</a:t>
            </a:r>
            <a:endParaRPr lang="ru-RU" sz="1200" dirty="0">
              <a:solidFill>
                <a:srgbClr val="28465E"/>
              </a:solidFill>
              <a:latin typeface="Verdana" pitchFamily="34" charset="0"/>
            </a:endParaRPr>
          </a:p>
        </p:txBody>
      </p:sp>
      <p:graphicFrame>
        <p:nvGraphicFramePr>
          <p:cNvPr id="13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32859"/>
              </p:ext>
            </p:extLst>
          </p:nvPr>
        </p:nvGraphicFramePr>
        <p:xfrm>
          <a:off x="266135" y="2918202"/>
          <a:ext cx="2235202" cy="218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00024"/>
              </p:ext>
            </p:extLst>
          </p:nvPr>
        </p:nvGraphicFramePr>
        <p:xfrm>
          <a:off x="2547556" y="2936699"/>
          <a:ext cx="1768286" cy="214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30532"/>
              </p:ext>
            </p:extLst>
          </p:nvPr>
        </p:nvGraphicFramePr>
        <p:xfrm>
          <a:off x="4372875" y="2918202"/>
          <a:ext cx="2235202" cy="218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14948"/>
              </p:ext>
            </p:extLst>
          </p:nvPr>
        </p:nvGraphicFramePr>
        <p:xfrm>
          <a:off x="7283431" y="2918202"/>
          <a:ext cx="1487191" cy="218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87355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0" grpId="0" animBg="1"/>
      <p:bldP spid="11" grpId="0" animBg="1"/>
      <p:bldP spid="12" grpId="0" animBg="1"/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C53E-DE1E-4D82-95F8-1B0FBEBE696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024217" y="188640"/>
            <a:ext cx="6967776" cy="763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Центр стандартизации в электроэнергетике</a:t>
            </a:r>
          </a:p>
          <a:p>
            <a:pPr algn="r"/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Организационно-правовая 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392" y="1792971"/>
            <a:ext cx="4117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Саморегулирование – единственная организационно-правовая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модель, в которой единые требования (стандарты) могут быть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разработаны для всех этапов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жизненного цикла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2" indent="-285750">
              <a:buFontTx/>
              <a:buChar char="-"/>
            </a:pP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применены всеми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участниками</a:t>
            </a:r>
          </a:p>
          <a:p>
            <a:pPr marL="285750" lvl="2" indent="-285750">
              <a:buFontTx/>
              <a:buChar char="-"/>
            </a:pP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4" indent="-285750">
              <a:buFontTx/>
              <a:buChar char="-"/>
            </a:pP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проконтролированы надлежащим образом </a:t>
            </a:r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27784" y="951737"/>
            <a:ext cx="7877323" cy="5999430"/>
            <a:chOff x="-254000" y="4481513"/>
            <a:chExt cx="2868613" cy="2327275"/>
          </a:xfrm>
        </p:grpSpPr>
        <p:pic>
          <p:nvPicPr>
            <p:cNvPr id="11" name="Picture 3" descr="D:\Мои документы\рабочий стол\bstudio_1_1big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0" y="4481513"/>
              <a:ext cx="2868613" cy="232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97330" y="5618633"/>
              <a:ext cx="802571" cy="274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СРО</a:t>
              </a:r>
              <a:endParaRPr lang="ru-RU" sz="4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2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79035" y="241466"/>
            <a:ext cx="6546170" cy="7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стандартизации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Схема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7" name="Объект 10"/>
          <p:cNvGraphicFramePr>
            <a:graphicFrameLocks noGrp="1"/>
          </p:cNvGraphicFramePr>
          <p:nvPr/>
        </p:nvGraphicFramePr>
        <p:xfrm>
          <a:off x="4355976" y="4077072"/>
          <a:ext cx="30963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8" name="Объект 10"/>
          <p:cNvGraphicFramePr>
            <a:graphicFrameLocks noGrp="1"/>
          </p:cNvGraphicFramePr>
          <p:nvPr/>
        </p:nvGraphicFramePr>
        <p:xfrm>
          <a:off x="3210409" y="1560243"/>
          <a:ext cx="2441711" cy="182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2" name="Объект 10"/>
          <p:cNvGraphicFramePr>
            <a:graphicFrameLocks noGrp="1"/>
          </p:cNvGraphicFramePr>
          <p:nvPr/>
        </p:nvGraphicFramePr>
        <p:xfrm>
          <a:off x="107504" y="1628800"/>
          <a:ext cx="237626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3" name="Объект 10"/>
          <p:cNvGraphicFramePr>
            <a:graphicFrameLocks noGrp="1"/>
          </p:cNvGraphicFramePr>
          <p:nvPr/>
        </p:nvGraphicFramePr>
        <p:xfrm>
          <a:off x="107504" y="2132856"/>
          <a:ext cx="237626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4" name="Объект 10"/>
          <p:cNvGraphicFramePr>
            <a:graphicFrameLocks noGrp="1"/>
          </p:cNvGraphicFramePr>
          <p:nvPr/>
        </p:nvGraphicFramePr>
        <p:xfrm>
          <a:off x="107504" y="2492896"/>
          <a:ext cx="23762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5" name="Объект 10"/>
          <p:cNvGraphicFramePr>
            <a:graphicFrameLocks noGrp="1"/>
          </p:cNvGraphicFramePr>
          <p:nvPr/>
        </p:nvGraphicFramePr>
        <p:xfrm>
          <a:off x="107504" y="3068960"/>
          <a:ext cx="2376264" cy="3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6" name="Двойная стрелка влево/вправо 115"/>
          <p:cNvSpPr/>
          <p:nvPr/>
        </p:nvSpPr>
        <p:spPr>
          <a:xfrm rot="5400000">
            <a:off x="1043606" y="4365103"/>
            <a:ext cx="720081" cy="2304256"/>
          </a:xfrm>
          <a:prstGeom prst="leftRightArrow">
            <a:avLst>
              <a:gd name="adj1" fmla="val 72149"/>
              <a:gd name="adj2" fmla="val 2546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  <a:effectLst>
            <a:glow rad="139700">
              <a:srgbClr val="F9DE3D">
                <a:alpha val="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r">
              <a:defRPr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</a:rPr>
              <a:t>Присоединение</a:t>
            </a:r>
          </a:p>
        </p:txBody>
      </p:sp>
      <p:graphicFrame>
        <p:nvGraphicFramePr>
          <p:cNvPr id="117" name="Объект 10"/>
          <p:cNvGraphicFramePr>
            <a:graphicFrameLocks noGrp="1"/>
          </p:cNvGraphicFramePr>
          <p:nvPr/>
        </p:nvGraphicFramePr>
        <p:xfrm>
          <a:off x="2987824" y="5949280"/>
          <a:ext cx="1667035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18" name="Объект 10"/>
          <p:cNvGraphicFramePr>
            <a:graphicFrameLocks noGrp="1"/>
          </p:cNvGraphicFramePr>
          <p:nvPr/>
        </p:nvGraphicFramePr>
        <p:xfrm>
          <a:off x="6951484" y="5969281"/>
          <a:ext cx="1940996" cy="62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19" name="Объект 10"/>
          <p:cNvGraphicFramePr>
            <a:graphicFrameLocks noGrp="1"/>
          </p:cNvGraphicFramePr>
          <p:nvPr/>
        </p:nvGraphicFramePr>
        <p:xfrm>
          <a:off x="5148063" y="5949281"/>
          <a:ext cx="1727829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120" name="Двойная стрелка влево/вправо 119"/>
          <p:cNvSpPr/>
          <p:nvPr/>
        </p:nvSpPr>
        <p:spPr>
          <a:xfrm rot="5400000">
            <a:off x="6588222" y="4005062"/>
            <a:ext cx="720084" cy="3024335"/>
          </a:xfrm>
          <a:prstGeom prst="leftRightArrow">
            <a:avLst>
              <a:gd name="adj1" fmla="val 75314"/>
              <a:gd name="adj2" fmla="val 2546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</a:rPr>
              <a:t>Включение в 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</a:rPr>
              <a:t>договоры</a:t>
            </a:r>
          </a:p>
        </p:txBody>
      </p:sp>
      <p:sp>
        <p:nvSpPr>
          <p:cNvPr id="121" name="Стрелка вправо 120"/>
          <p:cNvSpPr/>
          <p:nvPr/>
        </p:nvSpPr>
        <p:spPr>
          <a:xfrm>
            <a:off x="2555776" y="1700808"/>
            <a:ext cx="576064" cy="1807102"/>
          </a:xfrm>
          <a:prstGeom prst="rightArrow">
            <a:avLst>
              <a:gd name="adj1" fmla="val 70005"/>
              <a:gd name="adj2" fmla="val 614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Verdana" pitchFamily="34" charset="0"/>
              </a:rPr>
              <a:t>Часть полн</a:t>
            </a:r>
            <a:r>
              <a:rPr lang="ru-RU" sz="1400" dirty="0">
                <a:solidFill>
                  <a:srgbClr val="28465E"/>
                </a:solidFill>
                <a:latin typeface="Verdana" pitchFamily="34" charset="0"/>
              </a:rPr>
              <a:t>омочий</a:t>
            </a:r>
          </a:p>
        </p:txBody>
      </p:sp>
      <p:sp>
        <p:nvSpPr>
          <p:cNvPr id="122" name="Стрелка вправо 121"/>
          <p:cNvSpPr/>
          <p:nvPr/>
        </p:nvSpPr>
        <p:spPr>
          <a:xfrm rot="5400000">
            <a:off x="4283968" y="2276872"/>
            <a:ext cx="432048" cy="2736304"/>
          </a:xfrm>
          <a:prstGeom prst="rightArrow">
            <a:avLst>
              <a:gd name="adj1" fmla="val 65116"/>
              <a:gd name="adj2" fmla="val 731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</a:rPr>
              <a:t>Формирование</a:t>
            </a:r>
          </a:p>
        </p:txBody>
      </p:sp>
      <p:sp>
        <p:nvSpPr>
          <p:cNvPr id="123" name="Стрелка влево 122"/>
          <p:cNvSpPr/>
          <p:nvPr/>
        </p:nvSpPr>
        <p:spPr>
          <a:xfrm>
            <a:off x="5652120" y="1412777"/>
            <a:ext cx="1296144" cy="2376264"/>
          </a:xfrm>
          <a:prstGeom prst="leftArrow">
            <a:avLst>
              <a:gd name="adj1" fmla="val 81265"/>
              <a:gd name="adj2" fmla="val 512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Verdana" pitchFamily="34" charset="0"/>
              </a:rPr>
              <a:t>Объединение не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</a:rPr>
              <a:t>на основе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</a:rPr>
              <a:t>акционерного капитала</a:t>
            </a:r>
          </a:p>
        </p:txBody>
      </p:sp>
      <p:grpSp>
        <p:nvGrpSpPr>
          <p:cNvPr id="124" name="Группа 27"/>
          <p:cNvGrpSpPr>
            <a:grpSpLocks/>
          </p:cNvGrpSpPr>
          <p:nvPr/>
        </p:nvGrpSpPr>
        <p:grpSpPr bwMode="auto">
          <a:xfrm>
            <a:off x="258078" y="3911600"/>
            <a:ext cx="8706409" cy="1030288"/>
            <a:chOff x="778917" y="3626529"/>
            <a:chExt cx="7358139" cy="1100967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778917" y="3626529"/>
              <a:ext cx="7358139" cy="11009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60341" y="3709653"/>
              <a:ext cx="6874923" cy="3453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500" dirty="0">
                  <a:solidFill>
                    <a:srgbClr val="002060"/>
                  </a:solidFill>
                  <a:latin typeface="Verdana" pitchFamily="34" charset="0"/>
                </a:rPr>
                <a:t>Единое правовое </a:t>
              </a:r>
              <a:r>
                <a:rPr lang="ru-RU" sz="1500" dirty="0" smtClean="0">
                  <a:solidFill>
                    <a:srgbClr val="002060"/>
                  </a:solidFill>
                  <a:latin typeface="Verdana" pitchFamily="34" charset="0"/>
                </a:rPr>
                <a:t>поле (</a:t>
              </a:r>
              <a:r>
                <a:rPr lang="en-US" sz="1500" dirty="0" smtClean="0">
                  <a:solidFill>
                    <a:srgbClr val="002060"/>
                  </a:solidFill>
                  <a:latin typeface="Verdana" pitchFamily="34" charset="0"/>
                </a:rPr>
                <a:t>ISO 15926</a:t>
              </a:r>
              <a:r>
                <a:rPr lang="ru-RU" sz="1500" dirty="0" smtClean="0">
                  <a:solidFill>
                    <a:srgbClr val="002060"/>
                  </a:solidFill>
                  <a:latin typeface="Verdana" pitchFamily="34" charset="0"/>
                </a:rPr>
                <a:t>)</a:t>
              </a:r>
              <a:endParaRPr lang="ru-RU" sz="1500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  <p:sp>
          <p:nvSpPr>
            <p:cNvPr id="127" name="Вертикальный свиток 126"/>
            <p:cNvSpPr/>
            <p:nvPr/>
          </p:nvSpPr>
          <p:spPr>
            <a:xfrm>
              <a:off x="2165763" y="4008221"/>
              <a:ext cx="1575249" cy="607313"/>
            </a:xfrm>
            <a:prstGeom prst="verticalScroll">
              <a:avLst/>
            </a:prstGeom>
            <a:gradFill flip="none" rotWithShape="1">
              <a:gsLst>
                <a:gs pos="12000">
                  <a:schemeClr val="accent1">
                    <a:lumMod val="40000"/>
                    <a:lumOff val="60000"/>
                  </a:schemeClr>
                </a:gs>
                <a:gs pos="90000">
                  <a:srgbClr val="D1D2E6">
                    <a:alpha val="41000"/>
                  </a:srgbClr>
                </a:gs>
                <a:gs pos="100000">
                  <a:srgbClr val="111D91">
                    <a:tint val="66000"/>
                    <a:satMod val="160000"/>
                  </a:srgbClr>
                </a:gs>
                <a:gs pos="0">
                  <a:srgbClr val="111D91">
                    <a:tint val="44500"/>
                    <a:satMod val="160000"/>
                  </a:srgbClr>
                </a:gs>
                <a:gs pos="100000">
                  <a:srgbClr val="111D91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>
                  <a:solidFill>
                    <a:srgbClr val="002060"/>
                  </a:solidFill>
                  <a:latin typeface="Verdana" pitchFamily="34" charset="0"/>
                </a:rPr>
                <a:t>Стандарты</a:t>
              </a:r>
            </a:p>
          </p:txBody>
        </p:sp>
        <p:sp>
          <p:nvSpPr>
            <p:cNvPr id="128" name="Вертикальный свиток 127"/>
            <p:cNvSpPr/>
            <p:nvPr/>
          </p:nvSpPr>
          <p:spPr>
            <a:xfrm>
              <a:off x="4655111" y="4033666"/>
              <a:ext cx="1646772" cy="609010"/>
            </a:xfrm>
            <a:prstGeom prst="verticalScroll">
              <a:avLst/>
            </a:prstGeom>
            <a:gradFill flip="none" rotWithShape="1">
              <a:gsLst>
                <a:gs pos="12000">
                  <a:schemeClr val="accent1">
                    <a:lumMod val="40000"/>
                    <a:lumOff val="60000"/>
                  </a:schemeClr>
                </a:gs>
                <a:gs pos="90000">
                  <a:srgbClr val="D1D2E6">
                    <a:alpha val="41000"/>
                  </a:srgbClr>
                </a:gs>
                <a:gs pos="100000">
                  <a:srgbClr val="111D91">
                    <a:tint val="66000"/>
                    <a:satMod val="160000"/>
                  </a:srgbClr>
                </a:gs>
                <a:gs pos="0">
                  <a:srgbClr val="111D91">
                    <a:tint val="44500"/>
                    <a:satMod val="160000"/>
                  </a:srgbClr>
                </a:gs>
                <a:gs pos="100000">
                  <a:srgbClr val="111D91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>
                  <a:solidFill>
                    <a:srgbClr val="C00000"/>
                  </a:solidFill>
                  <a:latin typeface="Verdana" pitchFamily="34" charset="0"/>
                </a:rPr>
                <a:t>Стандарты </a:t>
              </a:r>
              <a:r>
                <a:rPr lang="en-US" sz="1500" dirty="0">
                  <a:solidFill>
                    <a:srgbClr val="C00000"/>
                  </a:solidFill>
                  <a:latin typeface="Verdana" pitchFamily="34" charset="0"/>
                </a:rPr>
                <a:t>Smart Grid</a:t>
              </a:r>
              <a:endParaRPr lang="ru-RU" sz="1500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</p:grpSp>
      <p:graphicFrame>
        <p:nvGraphicFramePr>
          <p:cNvPr id="129" name="Объект 10"/>
          <p:cNvGraphicFramePr>
            <a:graphicFrameLocks noGrp="1"/>
          </p:cNvGraphicFramePr>
          <p:nvPr/>
        </p:nvGraphicFramePr>
        <p:xfrm>
          <a:off x="179512" y="5949280"/>
          <a:ext cx="235882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30" name="Двойная стрелка влево/вправо 129"/>
          <p:cNvSpPr/>
          <p:nvPr/>
        </p:nvSpPr>
        <p:spPr>
          <a:xfrm rot="5400000">
            <a:off x="3491880" y="4437112"/>
            <a:ext cx="648072" cy="2088232"/>
          </a:xfrm>
          <a:prstGeom prst="leftRightArrow">
            <a:avLst>
              <a:gd name="adj1" fmla="val 72149"/>
              <a:gd name="adj2" fmla="val 2546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B6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</a:rPr>
              <a:t>Разработка</a:t>
            </a:r>
          </a:p>
        </p:txBody>
      </p:sp>
      <p:graphicFrame>
        <p:nvGraphicFramePr>
          <p:cNvPr id="131" name="Объект 10"/>
          <p:cNvGraphicFramePr>
            <a:graphicFrameLocks noGrp="1"/>
          </p:cNvGraphicFramePr>
          <p:nvPr/>
        </p:nvGraphicFramePr>
        <p:xfrm>
          <a:off x="7020272" y="1700808"/>
          <a:ext cx="2016224" cy="36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32" name="Объект 10"/>
          <p:cNvGraphicFramePr>
            <a:graphicFrameLocks noGrp="1"/>
          </p:cNvGraphicFramePr>
          <p:nvPr/>
        </p:nvGraphicFramePr>
        <p:xfrm>
          <a:off x="7020272" y="2132856"/>
          <a:ext cx="2016224" cy="44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33" name="Объект 10"/>
          <p:cNvGraphicFramePr>
            <a:graphicFrameLocks noGrp="1"/>
          </p:cNvGraphicFramePr>
          <p:nvPr/>
        </p:nvGraphicFramePr>
        <p:xfrm>
          <a:off x="7020272" y="2708920"/>
          <a:ext cx="201622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34" name="Объект 10"/>
          <p:cNvGraphicFramePr>
            <a:graphicFrameLocks noGrp="1"/>
          </p:cNvGraphicFramePr>
          <p:nvPr/>
        </p:nvGraphicFramePr>
        <p:xfrm>
          <a:off x="7020272" y="3068960"/>
          <a:ext cx="2016224" cy="3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</p:spTree>
    <p:extLst>
      <p:ext uri="{BB962C8B-B14F-4D97-AF65-F5344CB8AC3E}">
        <p14:creationId xmlns:p14="http://schemas.microsoft.com/office/powerpoint/2010/main" val="96048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Graphic spid="58" grpId="0">
        <p:bldAsOne/>
      </p:bldGraphic>
      <p:bldGraphic spid="112" grpId="0">
        <p:bldAsOne/>
      </p:bldGraphic>
      <p:bldGraphic spid="113" grpId="0">
        <p:bldAsOne/>
      </p:bldGraphic>
      <p:bldGraphic spid="114" grpId="0">
        <p:bldAsOne/>
      </p:bldGraphic>
      <p:bldGraphic spid="115" grpId="0">
        <p:bldAsOne/>
      </p:bldGraphic>
      <p:bldGraphic spid="117" grpId="0">
        <p:bldAsOne/>
      </p:bldGraphic>
      <p:bldGraphic spid="118" grpId="0">
        <p:bldAsOne/>
      </p:bldGraphic>
      <p:bldGraphic spid="119" grpId="0">
        <p:bldAsOne/>
      </p:bldGraphic>
      <p:bldGraphic spid="129" grpId="0">
        <p:bldAsOne/>
      </p:bldGraphic>
      <p:bldGraphic spid="131" grpId="0">
        <p:bldAsOne/>
      </p:bldGraphic>
      <p:bldGraphic spid="132" grpId="0">
        <p:bldAsOne/>
      </p:bldGraphic>
      <p:bldGraphic spid="133" grpId="0">
        <p:bldAsOne/>
      </p:bldGraphic>
      <p:bldGraphic spid="13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C53E-DE1E-4D82-95F8-1B0FBEBE696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95736" y="332656"/>
            <a:ext cx="67522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 по стандартизации 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Grid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Object 1025"/>
          <p:cNvGraphicFramePr>
            <a:graphicFrameLocks noChangeAspect="1"/>
          </p:cNvGraphicFramePr>
          <p:nvPr/>
        </p:nvGraphicFramePr>
        <p:xfrm>
          <a:off x="6715125" y="1484313"/>
          <a:ext cx="2189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icture" r:id="rId4" imgW="5925312" imgH="3325368" progId="Word.Picture.8">
                  <p:embed/>
                </p:oleObj>
              </mc:Choice>
              <mc:Fallback>
                <p:oleObj name="Picture" r:id="rId4" imgW="5925312" imgH="33253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321" r="52895" b="66475"/>
                      <a:stretch>
                        <a:fillRect/>
                      </a:stretch>
                    </p:blipFill>
                    <p:spPr bwMode="auto">
                      <a:xfrm>
                        <a:off x="6715125" y="1484313"/>
                        <a:ext cx="21891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200px-IEEE_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2" y="2492896"/>
            <a:ext cx="2454275" cy="796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130px-International_Electrotechnical_Commission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45024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38"/>
          <p:cNvSpPr txBox="1">
            <a:spLocks noChangeArrowheads="1"/>
          </p:cNvSpPr>
          <p:nvPr/>
        </p:nvSpPr>
        <p:spPr>
          <a:xfrm>
            <a:off x="334963" y="1430338"/>
            <a:ext cx="6613525" cy="509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Национальный институт стандартов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и технологий (США)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Институт инженеров электротехники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и электроники (международная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некоммерческая организация)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Международная электротехническая комиссия (технический комитет 57 МЭК «Управление электроэнергетическими системами и сопутствующие технологии обмена информацией)</a:t>
            </a: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Международный институт системных инженеров </a:t>
            </a: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Международная организация по стандартизации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1" name="Picture 4" descr="Русское Отделение Incos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5040766"/>
            <a:ext cx="1143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0-tub.yandex.net/i?id=72183507-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853113"/>
            <a:ext cx="10525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C53E-DE1E-4D82-95F8-1B0FBEBE696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428" y="188640"/>
            <a:ext cx="67522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Национальный институт 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стандартов и технологий (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NIST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47864" y="2276871"/>
            <a:ext cx="4186238" cy="19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dirty="0">
                <a:latin typeface="Verdana" pitchFamily="34" charset="0"/>
              </a:rPr>
              <a:t>Видение </a:t>
            </a:r>
            <a:r>
              <a:rPr lang="en-US" sz="1400" dirty="0">
                <a:latin typeface="Verdana" pitchFamily="34" charset="0"/>
              </a:rPr>
              <a:t>Smart Grid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dirty="0">
                <a:latin typeface="Verdana" pitchFamily="34" charset="0"/>
              </a:rPr>
              <a:t>Базовая модель</a:t>
            </a:r>
            <a:endParaRPr lang="en-US" sz="1400" dirty="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>
                <a:latin typeface="Verdana" pitchFamily="34" charset="0"/>
                <a:ea typeface="ＭＳ Ｐゴシック" pitchFamily="34" charset="-128"/>
              </a:rPr>
              <a:t>77 </a:t>
            </a:r>
            <a:r>
              <a:rPr lang="ru-RU" sz="1400" dirty="0">
                <a:latin typeface="Verdana" pitchFamily="34" charset="0"/>
              </a:rPr>
              <a:t>стандартов</a:t>
            </a:r>
            <a:endParaRPr lang="en-US" sz="1400" dirty="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>
                <a:latin typeface="Verdana" pitchFamily="34" charset="0"/>
                <a:ea typeface="ＭＳ Ｐゴシック" pitchFamily="34" charset="-128"/>
              </a:rPr>
              <a:t>14 </a:t>
            </a:r>
            <a:r>
              <a:rPr lang="ru-RU" sz="1400" dirty="0">
                <a:latin typeface="Verdana" pitchFamily="34" charset="0"/>
              </a:rPr>
              <a:t>приоритетных инициатив</a:t>
            </a:r>
            <a:r>
              <a:rPr lang="en-US" sz="1400" dirty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ru-RU" sz="1400" dirty="0">
                <a:latin typeface="Verdana" pitchFamily="34" charset="0"/>
              </a:rPr>
              <a:t>для заполнения пробелов</a:t>
            </a:r>
            <a:endParaRPr lang="en-US" sz="1400" dirty="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dirty="0">
                <a:latin typeface="Verdana" pitchFamily="34" charset="0"/>
              </a:rPr>
              <a:t>Стратегия кибернетической безопасности</a:t>
            </a:r>
            <a:endParaRPr lang="en-US" sz="1400" dirty="0"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1400" dirty="0">
                <a:latin typeface="Verdana" pitchFamily="34" charset="0"/>
              </a:rPr>
              <a:t>Следующие шаги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" y="2192182"/>
            <a:ext cx="2403752" cy="29956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dbl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pic>
      <p:sp>
        <p:nvSpPr>
          <p:cNvPr id="11" name="Прямоугольник 10"/>
          <p:cNvSpPr/>
          <p:nvPr/>
        </p:nvSpPr>
        <p:spPr>
          <a:xfrm>
            <a:off x="265617" y="1124744"/>
            <a:ext cx="8610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NIST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федеральное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агентство в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составе американского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Министерства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торговли США,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соответствии с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Energy Independence and Security Act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координирует разработку структуры управления и взаимодействия систем и устройств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Grid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включая информационные протоколы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модели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4243" y="5159931"/>
            <a:ext cx="4015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Первые стандарты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Grid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618" y="5498485"/>
            <a:ext cx="8067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SAE J1772 Electrical Connector between PEV and EVSE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SAE </a:t>
            </a:r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J2293 Communications between PEVs and EVSE for DC Energy [Part 1, Part 2]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SAE J2836/1-3 Use Cases for PEV Interactions (in development) [Part 1, Part 2, Part 3]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SAE J2847/1-3 Communications for PEV Interactions (in development) [Part 1, Part 2, Part 3]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72" y="3961339"/>
            <a:ext cx="2090170" cy="153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04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C53E-DE1E-4D82-95F8-1B0FBEBE696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428" y="188640"/>
            <a:ext cx="67522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Национальный институт 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стандартов и технологий (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NIST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016" y="1268760"/>
            <a:ext cx="8696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Grid Interoperability Panel (SGIP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организация, основанная на членстве, созданная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NIST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SGIP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 не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разрабатывает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стандарты, а обеспечивает координацию участия заинтересованных сторон  в разработке 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унификации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стандартов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 Grid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SGIP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собирает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отзывы об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использовании,определяет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координирует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проверку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соответствия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а также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планы действия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достижения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поставленных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целей.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НП «ИНВЭЛ» с 2010 года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членом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SGIP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8" y="3936610"/>
            <a:ext cx="4425670" cy="27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96-2EB7-4C9E-80AE-CC1F5F2725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187025" y="2060848"/>
            <a:ext cx="5693610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 61970/61968 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Information Model for Transmission and Distribution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 61850 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data format for substation automation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 60870-6 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Inter-control center communication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 62351 </a:t>
            </a:r>
            <a:r>
              <a:rPr lang="en-US" sz="18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Cybersecurity</a:t>
            </a:r>
            <a:endParaRPr lang="ru-RU" sz="18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15926 </a:t>
            </a:r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Industrial 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automation systems and integration—Integration of life-cycle data for process plants including oil and gas production 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facilities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</a:t>
            </a:r>
            <a:r>
              <a:rPr lang="ru-RU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 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15288 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Systems and software engineering</a:t>
            </a:r>
            <a:r>
              <a:rPr lang="ru-RU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 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 life cycle processes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28421" y="126718"/>
            <a:ext cx="67522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Основополагающие стандарты 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Grid ISO/IEC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2563" y="2060848"/>
            <a:ext cx="2666550" cy="3816424"/>
            <a:chOff x="392563" y="2060848"/>
            <a:chExt cx="2257648" cy="3198763"/>
          </a:xfrm>
        </p:grpSpPr>
        <p:pic>
          <p:nvPicPr>
            <p:cNvPr id="3075" name="Picture 3" descr="C:\Users\sviridenko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63" y="2060848"/>
              <a:ext cx="2257648" cy="319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80836" y="2276872"/>
              <a:ext cx="108012" cy="144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8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96-2EB7-4C9E-80AE-CC1F5F2725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68059" y="4221088"/>
            <a:ext cx="569361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 61850 </a:t>
            </a:r>
            <a:r>
              <a:rPr lang="en-US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data format for substation automation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28421" y="126718"/>
            <a:ext cx="67522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Технический комитет 57 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IEC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3059113" y="1304763"/>
            <a:ext cx="5525215" cy="15121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ТК57 «Управление электроэнергетическими системами и сопутствующие технологии обмена информацией»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рабочих групп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059113" y="2904145"/>
            <a:ext cx="5525215" cy="1100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РГ 10 ТК57 – разработка систем связи для электроэнергетических объектов (требования к функциональной архитектуре, общие требования к системам передачи данных)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4572000" y="4797152"/>
            <a:ext cx="2881039" cy="16617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работе:</a:t>
            </a:r>
          </a:p>
          <a:p>
            <a:pPr marL="0" indent="0">
              <a:buNone/>
            </a:pP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61850-7-5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61850-90-3</a:t>
            </a:r>
          </a:p>
          <a:p>
            <a:pPr marL="0" indent="0">
              <a:buNone/>
            </a:pP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61850-90-4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61850-90-5</a:t>
            </a:r>
            <a:endParaRPr lang="en-US" sz="16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3494" y="2026931"/>
            <a:ext cx="3008281" cy="4262303"/>
            <a:chOff x="73494" y="2026931"/>
            <a:chExt cx="3008281" cy="4262303"/>
          </a:xfrm>
        </p:grpSpPr>
        <p:pic>
          <p:nvPicPr>
            <p:cNvPr id="3075" name="Picture 3" descr="C:\Users\sviridenko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4" y="2026931"/>
              <a:ext cx="3008281" cy="4262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99581" y="2319094"/>
              <a:ext cx="55953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0" bIns="0" rtlCol="0" anchor="ctr" anchorCtr="0">
              <a:spAutoFit/>
            </a:bodyPr>
            <a:lstStyle/>
            <a:p>
              <a:r>
                <a:rPr lang="ru-RU" sz="1200" b="1" dirty="0" smtClean="0"/>
                <a:t>61850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5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UFFER:INVEL:Fon_4_PPT:BckgroundsPPT:Invel_Bcgr_6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752600" y="3049861"/>
            <a:ext cx="5638800" cy="4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600" b="1" baseline="0" dirty="0" err="1">
                <a:solidFill>
                  <a:schemeClr val="bg1"/>
                </a:solidFill>
              </a:rPr>
              <a:t>Спасибо</a:t>
            </a:r>
            <a:r>
              <a:rPr lang="en-US" sz="3600" b="1" baseline="0" dirty="0">
                <a:solidFill>
                  <a:schemeClr val="bg1"/>
                </a:solidFill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</a:rPr>
              <a:t>за</a:t>
            </a:r>
            <a:r>
              <a:rPr lang="en-US" sz="3600" b="1" baseline="0" dirty="0">
                <a:solidFill>
                  <a:schemeClr val="bg1"/>
                </a:solidFill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</a:rPr>
              <a:t>внимание</a:t>
            </a:r>
            <a:r>
              <a:rPr lang="en-US" sz="3600" b="1" baseline="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279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viridenko\Pictures\fkjdhgknfjkdf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955" y="6309320"/>
            <a:ext cx="6400800" cy="36004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НП «ИНВЭЛ», Москва, 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2011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2346" y="1663609"/>
            <a:ext cx="82089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Проект создания Центра стандартизации в электроэнергетике.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Деятельность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ISO, NIST, МЭК (IEC) и других организаций по стандартизации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Smart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Grid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699" y="495630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Verdana" pitchFamily="34" charset="0"/>
              </a:rPr>
              <a:t>Создавая энергию будущего…</a:t>
            </a:r>
          </a:p>
        </p:txBody>
      </p:sp>
    </p:spTree>
    <p:extLst>
      <p:ext uri="{BB962C8B-B14F-4D97-AF65-F5344CB8AC3E}">
        <p14:creationId xmlns:p14="http://schemas.microsoft.com/office/powerpoint/2010/main" val="18145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baseline="0">
                <a:solidFill>
                  <a:srgbClr val="262626"/>
                </a:solidFill>
              </a:rPr>
              <a:t>Smart Grid</a:t>
            </a:r>
            <a:r>
              <a:rPr lang="ru-RU" sz="3600" b="1" baseline="0">
                <a:solidFill>
                  <a:srgbClr val="262626"/>
                </a:solidFill>
              </a:rPr>
              <a:t>:</a:t>
            </a:r>
            <a:r>
              <a:rPr lang="en-US" sz="3600" b="1" baseline="0">
                <a:solidFill>
                  <a:srgbClr val="262626"/>
                </a:solidFill>
              </a:rPr>
              <a:t> </a:t>
            </a:r>
            <a:r>
              <a:rPr lang="ru-RU" sz="3600" b="1" baseline="0">
                <a:solidFill>
                  <a:srgbClr val="262626"/>
                </a:solidFill>
              </a:rPr>
              <a:t>точки зрения</a:t>
            </a:r>
            <a:endParaRPr lang="en-US" sz="3600" b="1" baseline="0">
              <a:solidFill>
                <a:srgbClr val="262626"/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74800"/>
            <a:ext cx="9037637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0" descr="D:\#Заказы\4811\Амстердам.Презентации(AmSmartcity)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08124"/>
            <a:ext cx="8389596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849282" y="1970112"/>
            <a:ext cx="127329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>
                <a:solidFill>
                  <a:srgbClr val="00B0F0"/>
                </a:solidFill>
              </a:rPr>
              <a:t>Обслуживание потребителей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328582" y="3397274"/>
            <a:ext cx="1273294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>
                <a:solidFill>
                  <a:srgbClr val="00B0F0"/>
                </a:solidFill>
              </a:rPr>
              <a:t>Операции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334932" y="5651524"/>
            <a:ext cx="1273294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>
                <a:solidFill>
                  <a:srgbClr val="00B0F0"/>
                </a:solidFill>
              </a:rPr>
              <a:t>Рынки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3724244" y="2000274"/>
            <a:ext cx="1273294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Коммерческие здания</a:t>
            </a:r>
            <a:endParaRPr lang="ru-RU" sz="1000" b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4795807" y="4286274"/>
            <a:ext cx="154614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 dirty="0">
                <a:solidFill>
                  <a:srgbClr val="00B0F0"/>
                </a:solidFill>
              </a:rPr>
              <a:t>Промышленный</a:t>
            </a: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2724119" y="5072087"/>
            <a:ext cx="1273294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1">
                <a:solidFill>
                  <a:srgbClr val="00B0F0"/>
                </a:solidFill>
              </a:rPr>
              <a:t>Дом</a:t>
            </a: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723994" y="4429149"/>
            <a:ext cx="100044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800" b="1"/>
              <a:t>Выработка солнечной энергии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1441419" y="3851299"/>
            <a:ext cx="121064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800" b="1"/>
              <a:t>Многоквартирный дом</a:t>
            </a: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938306" y="5500712"/>
            <a:ext cx="100044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Счетчик </a:t>
            </a: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3152744" y="6072212"/>
            <a:ext cx="1000446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 dirty="0"/>
              <a:t>Приборы</a:t>
            </a:r>
          </a:p>
        </p:txBody>
      </p:sp>
      <p:sp>
        <p:nvSpPr>
          <p:cNvPr id="17" name="Прямоугольник 19"/>
          <p:cNvSpPr>
            <a:spLocks noChangeArrowheads="1"/>
          </p:cNvSpPr>
          <p:nvPr/>
        </p:nvSpPr>
        <p:spPr bwMode="auto">
          <a:xfrm>
            <a:off x="4511644" y="5795987"/>
            <a:ext cx="109948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Промышленный шлюз</a:t>
            </a:r>
          </a:p>
        </p:txBody>
      </p:sp>
      <p:sp>
        <p:nvSpPr>
          <p:cNvPr id="18" name="Прямоугольник 20"/>
          <p:cNvSpPr>
            <a:spLocks noChangeArrowheads="1"/>
          </p:cNvSpPr>
          <p:nvPr/>
        </p:nvSpPr>
        <p:spPr bwMode="auto">
          <a:xfrm>
            <a:off x="3284506" y="4857774"/>
            <a:ext cx="100044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Термостат</a:t>
            </a:r>
          </a:p>
        </p:txBody>
      </p:sp>
      <p:sp>
        <p:nvSpPr>
          <p:cNvPr id="19" name="Прямоугольник 21"/>
          <p:cNvSpPr>
            <a:spLocks noChangeArrowheads="1"/>
          </p:cNvSpPr>
          <p:nvPr/>
        </p:nvSpPr>
        <p:spPr bwMode="auto">
          <a:xfrm>
            <a:off x="5232368" y="5214962"/>
            <a:ext cx="129350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Индивидуальный учет</a:t>
            </a:r>
          </a:p>
        </p:txBody>
      </p:sp>
      <p:sp>
        <p:nvSpPr>
          <p:cNvPr id="20" name="Прямоугольник 22"/>
          <p:cNvSpPr>
            <a:spLocks noChangeArrowheads="1"/>
          </p:cNvSpPr>
          <p:nvPr/>
        </p:nvSpPr>
        <p:spPr bwMode="auto">
          <a:xfrm>
            <a:off x="4652931" y="4429149"/>
            <a:ext cx="63664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 dirty="0"/>
              <a:t>Счетчик</a:t>
            </a:r>
          </a:p>
        </p:txBody>
      </p:sp>
      <p:sp>
        <p:nvSpPr>
          <p:cNvPr id="21" name="Прямоугольник 23"/>
          <p:cNvSpPr>
            <a:spLocks noChangeArrowheads="1"/>
          </p:cNvSpPr>
          <p:nvPr/>
        </p:nvSpPr>
        <p:spPr bwMode="auto">
          <a:xfrm>
            <a:off x="2866994" y="3643337"/>
            <a:ext cx="1000446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Шлюз здания</a:t>
            </a:r>
          </a:p>
        </p:txBody>
      </p:sp>
      <p:sp>
        <p:nvSpPr>
          <p:cNvPr id="22" name="Прямоугольник 24"/>
          <p:cNvSpPr>
            <a:spLocks noChangeArrowheads="1"/>
          </p:cNvSpPr>
          <p:nvPr/>
        </p:nvSpPr>
        <p:spPr bwMode="auto">
          <a:xfrm>
            <a:off x="2081181" y="2714649"/>
            <a:ext cx="100044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800" b="1"/>
              <a:t>Счетчик</a:t>
            </a:r>
          </a:p>
        </p:txBody>
      </p:sp>
      <p:sp>
        <p:nvSpPr>
          <p:cNvPr id="23" name="Прямоугольник 25"/>
          <p:cNvSpPr>
            <a:spLocks noChangeArrowheads="1"/>
          </p:cNvSpPr>
          <p:nvPr/>
        </p:nvSpPr>
        <p:spPr bwMode="auto">
          <a:xfrm>
            <a:off x="2152619" y="1857399"/>
            <a:ext cx="1455194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Теплоаккумуляция</a:t>
            </a:r>
          </a:p>
        </p:txBody>
      </p:sp>
      <p:sp>
        <p:nvSpPr>
          <p:cNvPr id="24" name="Прямоугольник 26"/>
          <p:cNvSpPr>
            <a:spLocks noChangeArrowheads="1"/>
          </p:cNvSpPr>
          <p:nvPr/>
        </p:nvSpPr>
        <p:spPr bwMode="auto">
          <a:xfrm>
            <a:off x="5322856" y="2308249"/>
            <a:ext cx="100044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800" b="1"/>
              <a:t>Автоматизация здания</a:t>
            </a:r>
          </a:p>
        </p:txBody>
      </p:sp>
      <p:sp>
        <p:nvSpPr>
          <p:cNvPr id="25" name="Прямоугольник 27"/>
          <p:cNvSpPr>
            <a:spLocks noChangeArrowheads="1"/>
          </p:cNvSpPr>
          <p:nvPr/>
        </p:nvSpPr>
        <p:spPr bwMode="auto">
          <a:xfrm>
            <a:off x="5232369" y="3203599"/>
            <a:ext cx="122681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800" b="1"/>
              <a:t>Распределяемая ветровая</a:t>
            </a:r>
          </a:p>
        </p:txBody>
      </p:sp>
      <p:sp>
        <p:nvSpPr>
          <p:cNvPr id="26" name="Прямоугольник 28"/>
          <p:cNvSpPr>
            <a:spLocks noChangeArrowheads="1"/>
          </p:cNvSpPr>
          <p:nvPr/>
        </p:nvSpPr>
        <p:spPr bwMode="auto">
          <a:xfrm>
            <a:off x="5040281" y="3459187"/>
            <a:ext cx="109139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 dirty="0" err="1"/>
              <a:t>Когенерация</a:t>
            </a:r>
            <a:r>
              <a:rPr lang="ru-RU" sz="800" b="1" dirty="0"/>
              <a:t> </a:t>
            </a:r>
          </a:p>
        </p:txBody>
      </p:sp>
      <p:sp>
        <p:nvSpPr>
          <p:cNvPr id="27" name="Прямоугольник 30"/>
          <p:cNvSpPr>
            <a:spLocks noChangeArrowheads="1"/>
          </p:cNvSpPr>
          <p:nvPr/>
        </p:nvSpPr>
        <p:spPr bwMode="auto">
          <a:xfrm>
            <a:off x="4581494" y="4143399"/>
            <a:ext cx="1000446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 dirty="0"/>
              <a:t>Автоматизация</a:t>
            </a:r>
          </a:p>
        </p:txBody>
      </p:sp>
      <p:sp>
        <p:nvSpPr>
          <p:cNvPr id="28" name="Прямоугольник 31"/>
          <p:cNvSpPr>
            <a:spLocks noChangeArrowheads="1"/>
          </p:cNvSpPr>
          <p:nvPr/>
        </p:nvSpPr>
        <p:spPr bwMode="auto">
          <a:xfrm>
            <a:off x="3762344" y="5407049"/>
            <a:ext cx="1000446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Автоматизация</a:t>
            </a:r>
          </a:p>
        </p:txBody>
      </p:sp>
      <p:sp>
        <p:nvSpPr>
          <p:cNvPr id="29" name="Прямоугольник 32"/>
          <p:cNvSpPr>
            <a:spLocks noChangeArrowheads="1"/>
          </p:cNvSpPr>
          <p:nvPr/>
        </p:nvSpPr>
        <p:spPr bwMode="auto">
          <a:xfrm>
            <a:off x="3438494" y="4214837"/>
            <a:ext cx="100044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Электромобиль</a:t>
            </a:r>
          </a:p>
        </p:txBody>
      </p:sp>
      <p:sp>
        <p:nvSpPr>
          <p:cNvPr id="30" name="Прямоугольник 33"/>
          <p:cNvSpPr>
            <a:spLocks noChangeArrowheads="1"/>
          </p:cNvSpPr>
          <p:nvPr/>
        </p:nvSpPr>
        <p:spPr bwMode="auto">
          <a:xfrm>
            <a:off x="3338481" y="2536849"/>
            <a:ext cx="100044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Солнечная энергия</a:t>
            </a:r>
          </a:p>
        </p:txBody>
      </p:sp>
      <p:sp>
        <p:nvSpPr>
          <p:cNvPr id="31" name="Прямоугольник 34"/>
          <p:cNvSpPr>
            <a:spLocks noChangeArrowheads="1"/>
          </p:cNvSpPr>
          <p:nvPr/>
        </p:nvSpPr>
        <p:spPr bwMode="auto">
          <a:xfrm>
            <a:off x="3916331" y="3263924"/>
            <a:ext cx="100044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Группа зданий</a:t>
            </a:r>
          </a:p>
        </p:txBody>
      </p: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622269" y="6126186"/>
            <a:ext cx="1968554" cy="588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00"/>
              </a:lnSpc>
            </a:pPr>
            <a:r>
              <a:rPr lang="ru-RU" sz="800" b="1" dirty="0"/>
              <a:t>Внешний интерфейс связи</a:t>
            </a:r>
          </a:p>
          <a:p>
            <a:pPr>
              <a:lnSpc>
                <a:spcPts val="1200"/>
              </a:lnSpc>
            </a:pPr>
            <a:r>
              <a:rPr lang="ru-RU" sz="800" b="1" dirty="0"/>
              <a:t>Внутренний интерфейс связи</a:t>
            </a:r>
          </a:p>
          <a:p>
            <a:pPr>
              <a:lnSpc>
                <a:spcPts val="1200"/>
              </a:lnSpc>
            </a:pPr>
            <a:r>
              <a:rPr lang="ru-RU" sz="800" b="1" dirty="0"/>
              <a:t>Электрический интерфейс</a:t>
            </a:r>
          </a:p>
          <a:p>
            <a:pPr>
              <a:lnSpc>
                <a:spcPts val="1200"/>
              </a:lnSpc>
            </a:pPr>
            <a:r>
              <a:rPr lang="ru-RU" sz="800" b="1" dirty="0"/>
              <a:t>Домен</a:t>
            </a:r>
          </a:p>
        </p:txBody>
      </p:sp>
      <p:sp>
        <p:nvSpPr>
          <p:cNvPr id="33" name="Прямоугольник 37"/>
          <p:cNvSpPr>
            <a:spLocks noChangeArrowheads="1"/>
          </p:cNvSpPr>
          <p:nvPr/>
        </p:nvSpPr>
        <p:spPr bwMode="auto">
          <a:xfrm>
            <a:off x="5929321" y="4500570"/>
            <a:ext cx="100044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1"/>
              <a:t>Освещение</a:t>
            </a:r>
          </a:p>
        </p:txBody>
      </p:sp>
    </p:spTree>
    <p:extLst>
      <p:ext uri="{BB962C8B-B14F-4D97-AF65-F5344CB8AC3E}">
        <p14:creationId xmlns:p14="http://schemas.microsoft.com/office/powerpoint/2010/main" val="36695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 baseline="0">
                <a:solidFill>
                  <a:srgbClr val="262626"/>
                </a:solidFill>
              </a:rPr>
              <a:t>Наше видение </a:t>
            </a:r>
            <a:r>
              <a:rPr lang="en-US" sz="3600" b="1" baseline="0">
                <a:solidFill>
                  <a:srgbClr val="262626"/>
                </a:solidFill>
              </a:rPr>
              <a:t>Smart Grid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75"/>
            <a:ext cx="91440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6550"/>
            <a:ext cx="8755063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baseline="0">
                <a:solidFill>
                  <a:srgbClr val="262626"/>
                </a:solidFill>
              </a:rPr>
              <a:t>Smart Grid</a:t>
            </a:r>
            <a:r>
              <a:rPr lang="ru-RU" sz="3600" b="1" baseline="0">
                <a:solidFill>
                  <a:srgbClr val="262626"/>
                </a:solidFill>
              </a:rPr>
              <a:t>:</a:t>
            </a:r>
            <a:r>
              <a:rPr lang="en-US" sz="3600" b="1" baseline="0">
                <a:solidFill>
                  <a:srgbClr val="262626"/>
                </a:solidFill>
              </a:rPr>
              <a:t> </a:t>
            </a:r>
            <a:r>
              <a:rPr lang="ru-RU" sz="3600" b="1" baseline="0">
                <a:solidFill>
                  <a:srgbClr val="262626"/>
                </a:solidFill>
              </a:rPr>
              <a:t>элементы модели</a:t>
            </a:r>
            <a:endParaRPr lang="en-US" sz="3600" b="1" baseline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 baseline="0">
                <a:solidFill>
                  <a:srgbClr val="262626"/>
                </a:solidFill>
              </a:rPr>
              <a:t>Стандарты – ключ к </a:t>
            </a:r>
            <a:r>
              <a:rPr lang="en-US" sz="3600" b="1" baseline="0">
                <a:solidFill>
                  <a:srgbClr val="262626"/>
                </a:solidFill>
              </a:rPr>
              <a:t>Smart Grid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8925"/>
            <a:ext cx="903763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6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929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baseline="0">
                <a:solidFill>
                  <a:srgbClr val="262626"/>
                </a:solidFill>
              </a:rPr>
              <a:t>Совершенствование системы регулирования в отрасли</a:t>
            </a:r>
            <a:endParaRPr lang="en-US" b="1" baseline="0">
              <a:solidFill>
                <a:srgbClr val="262626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90011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 descr="BUFFER:INVEL:Fon_4_PPT:BckgroundsPPT:Invel_Bcgr_4_H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968991" y="1484784"/>
          <a:ext cx="1065355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64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 baseline="0">
                <a:solidFill>
                  <a:srgbClr val="262626"/>
                </a:solidFill>
              </a:rPr>
              <a:t>Преимущества открытых систем</a:t>
            </a:r>
            <a:endParaRPr lang="en-US" sz="3600" b="1" baseline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75E4F9B86C4442AE24550FF5D1F2E6" ma:contentTypeVersion="0" ma:contentTypeDescription="Создание документа." ma:contentTypeScope="" ma:versionID="34a80038ebf79e5dbd90616ad6c4773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E973FC8-364E-47EE-8A17-61667A897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D71BAD-8EFF-4E1E-B7E9-A9D323E5F00B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E92CC6-6796-4A8D-B2B3-7CEB06CFB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7412</TotalTime>
  <Words>1721</Words>
  <Application>Microsoft Macintosh PowerPoint</Application>
  <PresentationFormat>On-screen Show (4:3)</PresentationFormat>
  <Paragraphs>203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Тема5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Энергии</dc:title>
  <dc:creator>LENOVO USER</dc:creator>
  <cp:lastModifiedBy>Eduard Naumov</cp:lastModifiedBy>
  <cp:revision>1119</cp:revision>
  <cp:lastPrinted>2011-04-01T12:24:04Z</cp:lastPrinted>
  <dcterms:created xsi:type="dcterms:W3CDTF">2010-06-29T11:28:25Z</dcterms:created>
  <dcterms:modified xsi:type="dcterms:W3CDTF">2011-04-05T08:12:42Z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0x0101001075E4F9B86C4442AE24550FF5D1F2E6</vt:lpwstr>
  </property>
  <property fmtid="{D5CDD505-2E9C-101B-9397-08002B2CF9AE}" pid="3" name="Owner">
    <vt:lpwstr/>
  </property>
  <property fmtid="{D5CDD505-2E9C-101B-9397-08002B2CF9AE}" pid="4" name="Status">
    <vt:lpwstr>Окончательная версия</vt:lpwstr>
  </property>
</Properties>
</file>